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38"/>
  </p:notesMasterIdLst>
  <p:handoutMasterIdLst>
    <p:handoutMasterId r:id="rId39"/>
  </p:handoutMasterIdLst>
  <p:sldIdLst>
    <p:sldId id="277" r:id="rId4"/>
    <p:sldId id="399" r:id="rId5"/>
    <p:sldId id="409" r:id="rId6"/>
    <p:sldId id="400" r:id="rId7"/>
    <p:sldId id="408" r:id="rId8"/>
    <p:sldId id="401" r:id="rId9"/>
    <p:sldId id="402" r:id="rId10"/>
    <p:sldId id="403" r:id="rId11"/>
    <p:sldId id="412" r:id="rId12"/>
    <p:sldId id="414" r:id="rId13"/>
    <p:sldId id="415" r:id="rId14"/>
    <p:sldId id="404" r:id="rId15"/>
    <p:sldId id="413" r:id="rId16"/>
    <p:sldId id="416" r:id="rId17"/>
    <p:sldId id="427" r:id="rId18"/>
    <p:sldId id="426" r:id="rId19"/>
    <p:sldId id="417" r:id="rId20"/>
    <p:sldId id="419" r:id="rId21"/>
    <p:sldId id="420" r:id="rId22"/>
    <p:sldId id="425" r:id="rId23"/>
    <p:sldId id="424" r:id="rId24"/>
    <p:sldId id="423" r:id="rId25"/>
    <p:sldId id="422" r:id="rId26"/>
    <p:sldId id="430" r:id="rId27"/>
    <p:sldId id="429" r:id="rId28"/>
    <p:sldId id="432" r:id="rId29"/>
    <p:sldId id="431" r:id="rId30"/>
    <p:sldId id="421" r:id="rId31"/>
    <p:sldId id="428" r:id="rId32"/>
    <p:sldId id="405" r:id="rId33"/>
    <p:sldId id="406" r:id="rId34"/>
    <p:sldId id="407" r:id="rId35"/>
    <p:sldId id="410" r:id="rId36"/>
    <p:sldId id="4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i Rawat" initials="JR" lastIdx="1" clrIdx="0">
    <p:extLst>
      <p:ext uri="{19B8F6BF-5375-455C-9EA6-DF929625EA0E}">
        <p15:presenceInfo xmlns:p15="http://schemas.microsoft.com/office/powerpoint/2012/main" userId="0daa3876ccb63d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p:scale>
          <a:sx n="67" d="100"/>
          <a:sy n="67" d="100"/>
        </p:scale>
        <p:origin x="83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0T10:24:55.080" idx="1">
    <p:pos x="6276" y="115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cmusphinx.sourceforge.netlwiki/tutorialconcepts" TargetMode="External"/><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INTERNET OF THINGS</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TODO LIST VOICE ASSISTANT USING MACHINE LEARNING</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1735283" cy="1323439"/>
          </a:xfrm>
          <a:prstGeom prst="rect">
            <a:avLst/>
          </a:prstGeom>
          <a:noFill/>
        </p:spPr>
        <p:txBody>
          <a:bodyPr wrap="none" rtlCol="0">
            <a:spAutoFit/>
          </a:bodyPr>
          <a:lstStyle/>
          <a:p>
            <a:r>
              <a:rPr lang="en-US" sz="2000" b="1" dirty="0"/>
              <a:t>Submitted by: </a:t>
            </a:r>
          </a:p>
          <a:p>
            <a:r>
              <a:rPr lang="en-US" sz="2000" dirty="0"/>
              <a:t>JYOTI RAWAT</a:t>
            </a:r>
          </a:p>
          <a:p>
            <a:r>
              <a:rPr lang="en-US" sz="2000" dirty="0"/>
              <a:t>19BCS4629</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MR. NIKHIL</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02E4E-0943-4D38-0173-BB59FBFF1ABD}"/>
              </a:ext>
            </a:extLst>
          </p:cNvPr>
          <p:cNvSpPr>
            <a:spLocks noGrp="1"/>
          </p:cNvSpPr>
          <p:nvPr>
            <p:ph idx="1"/>
          </p:nvPr>
        </p:nvSpPr>
        <p:spPr>
          <a:xfrm>
            <a:off x="838200" y="444499"/>
            <a:ext cx="10515600" cy="6194425"/>
          </a:xfrm>
        </p:spPr>
        <p:txBody>
          <a:bodyPr/>
          <a:lstStyle/>
          <a:p>
            <a:pPr marL="0" indent="0">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There are two methods to construct a recommendation system.</a:t>
            </a:r>
          </a:p>
          <a:p>
            <a:pPr marL="0" indent="0">
              <a:lnSpc>
                <a:spcPct val="100000"/>
              </a:lnSpc>
              <a:spcAft>
                <a:spcPts val="800"/>
              </a:spcAft>
              <a:buNone/>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1. Content-based recommendation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Uses attributes of items/users</a:t>
            </a:r>
          </a:p>
          <a:p>
            <a:pPr marL="0" indent="0">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Recommend items similar to the ones liked by the user in the past</a:t>
            </a:r>
          </a:p>
          <a:p>
            <a:pPr marL="0" indent="0">
              <a:lnSpc>
                <a:spcPct val="100000"/>
              </a:lnSpc>
              <a:spcAft>
                <a:spcPts val="800"/>
              </a:spcAft>
              <a:buNone/>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2. Collaborative filtering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Recommend items liked by similar users</a:t>
            </a:r>
          </a:p>
          <a:p>
            <a:pPr marL="0" indent="0" algn="just">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Enable exploration of diverse content</a:t>
            </a:r>
          </a:p>
          <a:p>
            <a:pPr marL="0" indent="0" algn="just">
              <a:lnSpc>
                <a:spcPct val="100000"/>
              </a:lnSpc>
              <a:spcAft>
                <a:spcPts val="800"/>
              </a:spcAft>
              <a:buNone/>
            </a:pPr>
            <a:endParaRPr lang="en-IN" dirty="0"/>
          </a:p>
          <a:p>
            <a:pPr marL="0" indent="0">
              <a:buNone/>
            </a:pPr>
            <a:r>
              <a:rPr lang="en-IN" sz="2000" dirty="0">
                <a:latin typeface="Times New Roman" panose="02020603050405020304" pitchFamily="18" charset="0"/>
                <a:cs typeface="Times New Roman" panose="02020603050405020304" pitchFamily="18" charset="0"/>
              </a:rPr>
              <a:t>In this I have used </a:t>
            </a:r>
            <a:r>
              <a:rPr lang="en-IN" sz="2000" b="1" dirty="0">
                <a:latin typeface="Times New Roman" panose="02020603050405020304" pitchFamily="18" charset="0"/>
                <a:cs typeface="Times New Roman" panose="02020603050405020304" pitchFamily="18" charset="0"/>
              </a:rPr>
              <a:t>Content based filtering </a:t>
            </a:r>
            <a:r>
              <a:rPr lang="en-IN" sz="2000" dirty="0">
                <a:latin typeface="Times New Roman" panose="02020603050405020304" pitchFamily="18" charset="0"/>
                <a:cs typeface="Times New Roman" panose="02020603050405020304" pitchFamily="18" charset="0"/>
              </a:rPr>
              <a:t>using </a:t>
            </a:r>
            <a:r>
              <a:rPr lang="en-IN" sz="2000" b="1" dirty="0">
                <a:latin typeface="Times New Roman" panose="02020603050405020304" pitchFamily="18" charset="0"/>
                <a:cs typeface="Times New Roman" panose="02020603050405020304" pitchFamily="18" charset="0"/>
              </a:rPr>
              <a:t>cosine similarity.</a:t>
            </a:r>
          </a:p>
        </p:txBody>
      </p:sp>
      <p:sp>
        <p:nvSpPr>
          <p:cNvPr id="4" name="Slide Number Placeholder 3">
            <a:extLst>
              <a:ext uri="{FF2B5EF4-FFF2-40B4-BE49-F238E27FC236}">
                <a16:creationId xmlns:a16="http://schemas.microsoft.com/office/drawing/2014/main" id="{406CB9AE-5291-AA20-2770-CA9937CAF779}"/>
              </a:ext>
            </a:extLst>
          </p:cNvPr>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55790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B172F-9774-8065-6861-D32B84739A4E}"/>
              </a:ext>
            </a:extLst>
          </p:cNvPr>
          <p:cNvSpPr>
            <a:spLocks noGrp="1"/>
          </p:cNvSpPr>
          <p:nvPr>
            <p:ph idx="1"/>
          </p:nvPr>
        </p:nvSpPr>
        <p:spPr>
          <a:xfrm>
            <a:off x="838200" y="323850"/>
            <a:ext cx="10515600" cy="6534150"/>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File search in system</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First method is using </a:t>
            </a:r>
            <a:r>
              <a:rPr lang="en-IN"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sys.path.append</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 Python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Sys.path</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a list of directories where the Python interpreter searches for modules. And this is a list! When a module is claimed in a project file, it will search through each one of the directories in the list. If the module is located within one of those directories, then everything goes fine and your project is successfully rendered.</a:t>
            </a:r>
          </a:p>
          <a:p>
            <a:pPr marL="0" indent="0">
              <a:buNone/>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However, if the module is not located within any of the listed directories, then your project will fail lest you can “append” the directory where your module is located to the list using the append() function.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Second method is using </a:t>
            </a:r>
            <a:r>
              <a:rPr lang="en-IN" sz="20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os.walk</a:t>
            </a: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Bef>
                <a:spcPts val="600"/>
              </a:spcBef>
              <a:spcAft>
                <a:spcPts val="84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Python can search for file names in a specified path of the OS. This can be done using the module </a:t>
            </a:r>
            <a:r>
              <a:rPr lang="en-IN"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os</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with the walk() functions. This will take a specific path as input and generate a 3-tuple involving </a:t>
            </a:r>
            <a:r>
              <a:rPr lang="en-IN"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dirpath</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dirnames</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filenames.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we are searching for a file named smpl.html starting at the root directory named “D:\”. The </a:t>
            </a:r>
            <a:r>
              <a:rPr lang="en-IN" sz="2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os.walk</a:t>
            </a: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function searches the entire directory and each of its subdirectories to locate this file. As the result we see that the file is present in both the main directory and also in a subdirectory. </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E342E6-F9A0-5AAD-3650-BD2EFE48583C}"/>
              </a:ext>
            </a:extLst>
          </p:cNvPr>
          <p:cNvSpPr>
            <a:spLocks noGrp="1"/>
          </p:cNvSpPr>
          <p:nvPr>
            <p:ph type="sldNum" sz="quarter" idx="12"/>
          </p:nvPr>
        </p:nvSpPr>
        <p:spPr/>
        <p:txBody>
          <a:bodyPr/>
          <a:lstStyle/>
          <a:p>
            <a:fld id="{BDCDBBEF-AA6C-4BA6-85B2-A17D7F280E38}" type="slidenum">
              <a:rPr lang="en-US" smtClean="0"/>
              <a:pPr/>
              <a:t>11</a:t>
            </a:fld>
            <a:endParaRPr lang="en-US"/>
          </a:p>
        </p:txBody>
      </p:sp>
    </p:spTree>
    <p:extLst>
      <p:ext uri="{BB962C8B-B14F-4D97-AF65-F5344CB8AC3E}">
        <p14:creationId xmlns:p14="http://schemas.microsoft.com/office/powerpoint/2010/main" val="372282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3" name="Content Placeholder 2"/>
          <p:cNvSpPr>
            <a:spLocks noGrp="1"/>
          </p:cNvSpPr>
          <p:nvPr>
            <p:ph idx="1"/>
          </p:nvPr>
        </p:nvSpPr>
        <p:spPr/>
        <p:txBody>
          <a:bodyPr/>
          <a:lstStyle/>
          <a:p>
            <a:pPr marL="0" indent="0">
              <a:buNone/>
            </a:pPr>
            <a:r>
              <a:rPr lang="en-US" sz="18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 have discussed the design and implementation of a To-do list voice assistant using machine learning. The project is built using open source software modules with VS Code backing which can accommodate any updates in the near future. The modular nature of this project allows more flexibility</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adding additional functions without compromising</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current functionality</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system</a:t>
            </a:r>
            <a:r>
              <a:rPr lang="en-US" sz="2000" b="1" dirty="0">
                <a:effectLst/>
                <a:latin typeface="Times New Roman" panose="02020603050405020304" pitchFamily="18" charset="0"/>
                <a:ea typeface="Times New Roman" panose="02020603050405020304" pitchFamily="18" charset="0"/>
              </a:rPr>
              <a:t>.</a:t>
            </a:r>
          </a:p>
          <a:p>
            <a:pPr marL="0" indent="0">
              <a:buNone/>
            </a:pP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 addition to acting on human commands, it provides responses to the user based on a given query or word spoken by the user, such as actions and opening actions. It makes the user more comfortable and does not hesitate to interact with the voice assistant. The application should also eliminate unnecessary manual tasks required in the user's life to complete each task. The whole program works with verbal input, and not on text.</a:t>
            </a:r>
            <a:endParaRPr lang="en-IN" sz="20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400366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1895C39-AFF2-680F-858F-3E16D98B04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16"/>
          <a:stretch/>
        </p:blipFill>
        <p:spPr>
          <a:xfrm>
            <a:off x="223837" y="173483"/>
            <a:ext cx="11744325" cy="6455917"/>
          </a:xfrm>
        </p:spPr>
      </p:pic>
      <p:sp>
        <p:nvSpPr>
          <p:cNvPr id="4" name="Slide Number Placeholder 3">
            <a:extLst>
              <a:ext uri="{FF2B5EF4-FFF2-40B4-BE49-F238E27FC236}">
                <a16:creationId xmlns:a16="http://schemas.microsoft.com/office/drawing/2014/main" id="{DF9ED0AF-6ED3-0BFB-DB54-AC9660C0B3F1}"/>
              </a:ext>
            </a:extLst>
          </p:cNvPr>
          <p:cNvSpPr>
            <a:spLocks noGrp="1"/>
          </p:cNvSpPr>
          <p:nvPr>
            <p:ph type="sldNum" sz="quarter" idx="12"/>
          </p:nvPr>
        </p:nvSpPr>
        <p:spPr/>
        <p:txBody>
          <a:bodyPr/>
          <a:lstStyle/>
          <a:p>
            <a:fld id="{BDCDBBEF-AA6C-4BA6-85B2-A17D7F280E38}" type="slidenum">
              <a:rPr lang="en-US" smtClean="0"/>
              <a:pPr/>
              <a:t>13</a:t>
            </a:fld>
            <a:endParaRPr lang="en-US"/>
          </a:p>
        </p:txBody>
      </p:sp>
    </p:spTree>
    <p:extLst>
      <p:ext uri="{BB962C8B-B14F-4D97-AF65-F5344CB8AC3E}">
        <p14:creationId xmlns:p14="http://schemas.microsoft.com/office/powerpoint/2010/main" val="2663261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6D2E-8ECA-2B34-1469-3E1076546CEC}"/>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0B4C79A0-CC81-54AE-24F4-FAA9B68DCD21}"/>
              </a:ext>
            </a:extLst>
          </p:cNvPr>
          <p:cNvSpPr>
            <a:spLocks noGrp="1"/>
          </p:cNvSpPr>
          <p:nvPr>
            <p:ph type="sldNum" sz="quarter" idx="12"/>
          </p:nvPr>
        </p:nvSpPr>
        <p:spPr/>
        <p:txBody>
          <a:bodyPr/>
          <a:lstStyle/>
          <a:p>
            <a:fld id="{BDCDBBEF-AA6C-4BA6-85B2-A17D7F280E38}" type="slidenum">
              <a:rPr lang="en-US" smtClean="0"/>
              <a:pPr/>
              <a:t>14</a:t>
            </a:fld>
            <a:endParaRPr lang="en-US"/>
          </a:p>
        </p:txBody>
      </p:sp>
      <p:pic>
        <p:nvPicPr>
          <p:cNvPr id="10" name="Content Placeholder 9">
            <a:extLst>
              <a:ext uri="{FF2B5EF4-FFF2-40B4-BE49-F238E27FC236}">
                <a16:creationId xmlns:a16="http://schemas.microsoft.com/office/drawing/2014/main" id="{6F1D2437-401D-3EAD-BEC8-75AE45CA0D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pic>
        <p:nvPicPr>
          <p:cNvPr id="12" name="Picture 11">
            <a:extLst>
              <a:ext uri="{FF2B5EF4-FFF2-40B4-BE49-F238E27FC236}">
                <a16:creationId xmlns:a16="http://schemas.microsoft.com/office/drawing/2014/main" id="{B161701B-560D-9BAA-0E2E-F7A108C12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00" y="150000"/>
            <a:ext cx="12192000" cy="6858000"/>
          </a:xfrm>
          <a:prstGeom prst="rect">
            <a:avLst/>
          </a:prstGeom>
        </p:spPr>
      </p:pic>
    </p:spTree>
    <p:extLst>
      <p:ext uri="{BB962C8B-B14F-4D97-AF65-F5344CB8AC3E}">
        <p14:creationId xmlns:p14="http://schemas.microsoft.com/office/powerpoint/2010/main" val="403063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B017-DE0B-ACCE-8EE7-D6CF2C3BFF24}"/>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89EF0436-D9B8-637E-852D-3E073BDC5E79}"/>
              </a:ext>
            </a:extLst>
          </p:cNvPr>
          <p:cNvSpPr>
            <a:spLocks noGrp="1"/>
          </p:cNvSpPr>
          <p:nvPr>
            <p:ph type="sldNum" sz="quarter" idx="12"/>
          </p:nvPr>
        </p:nvSpPr>
        <p:spPr/>
        <p:txBody>
          <a:bodyPr/>
          <a:lstStyle/>
          <a:p>
            <a:fld id="{BDCDBBEF-AA6C-4BA6-85B2-A17D7F280E38}" type="slidenum">
              <a:rPr lang="en-US" smtClean="0"/>
              <a:pPr/>
              <a:t>15</a:t>
            </a:fld>
            <a:endParaRPr lang="en-US"/>
          </a:p>
        </p:txBody>
      </p:sp>
      <p:pic>
        <p:nvPicPr>
          <p:cNvPr id="5" name="Content Placeholder 4">
            <a:extLst>
              <a:ext uri="{FF2B5EF4-FFF2-40B4-BE49-F238E27FC236}">
                <a16:creationId xmlns:a16="http://schemas.microsoft.com/office/drawing/2014/main" id="{F5155D35-A38C-DF57-8F13-3DE2C460F6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815"/>
          <a:stretch/>
        </p:blipFill>
        <p:spPr>
          <a:xfrm>
            <a:off x="676275" y="439141"/>
            <a:ext cx="10677525" cy="6053734"/>
          </a:xfrm>
          <a:prstGeom prst="rect">
            <a:avLst/>
          </a:prstGeom>
        </p:spPr>
      </p:pic>
    </p:spTree>
    <p:extLst>
      <p:ext uri="{BB962C8B-B14F-4D97-AF65-F5344CB8AC3E}">
        <p14:creationId xmlns:p14="http://schemas.microsoft.com/office/powerpoint/2010/main" val="41135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E1BC-2065-2CD8-958D-D62BC8848628}"/>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E5E7BC5D-CE8D-BA7E-B0CF-67EE13EEB77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56287" y="2488802"/>
            <a:ext cx="7735712" cy="4351338"/>
          </a:xfrm>
        </p:spPr>
      </p:pic>
      <p:sp>
        <p:nvSpPr>
          <p:cNvPr id="4" name="Slide Number Placeholder 3">
            <a:extLst>
              <a:ext uri="{FF2B5EF4-FFF2-40B4-BE49-F238E27FC236}">
                <a16:creationId xmlns:a16="http://schemas.microsoft.com/office/drawing/2014/main" id="{3816AF4F-A30A-6EB0-2BD3-1AFFD46C227A}"/>
              </a:ext>
            </a:extLst>
          </p:cNvPr>
          <p:cNvSpPr>
            <a:spLocks noGrp="1"/>
          </p:cNvSpPr>
          <p:nvPr>
            <p:ph type="sldNum" sz="quarter" idx="12"/>
          </p:nvPr>
        </p:nvSpPr>
        <p:spPr/>
        <p:txBody>
          <a:bodyPr/>
          <a:lstStyle/>
          <a:p>
            <a:fld id="{BDCDBBEF-AA6C-4BA6-85B2-A17D7F280E38}" type="slidenum">
              <a:rPr lang="en-US" smtClean="0"/>
              <a:pPr/>
              <a:t>16</a:t>
            </a:fld>
            <a:endParaRPr lang="en-US"/>
          </a:p>
        </p:txBody>
      </p:sp>
      <p:pic>
        <p:nvPicPr>
          <p:cNvPr id="8" name="Picture 7">
            <a:extLst>
              <a:ext uri="{FF2B5EF4-FFF2-40B4-BE49-F238E27FC236}">
                <a16:creationId xmlns:a16="http://schemas.microsoft.com/office/drawing/2014/main" id="{95C8A70F-256D-A0F4-65A4-345E305579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55970"/>
            <a:ext cx="7735714" cy="4351339"/>
          </a:xfrm>
          <a:prstGeom prst="rect">
            <a:avLst/>
          </a:prstGeom>
        </p:spPr>
      </p:pic>
    </p:spTree>
    <p:extLst>
      <p:ext uri="{BB962C8B-B14F-4D97-AF65-F5344CB8AC3E}">
        <p14:creationId xmlns:p14="http://schemas.microsoft.com/office/powerpoint/2010/main" val="284106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3B14-2A71-39F9-2BF2-A16138A0D609}"/>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91238184-71CA-77CA-08BC-D646966D9AD9}"/>
              </a:ext>
            </a:extLst>
          </p:cNvPr>
          <p:cNvSpPr>
            <a:spLocks noGrp="1"/>
          </p:cNvSpPr>
          <p:nvPr>
            <p:ph type="sldNum" sz="quarter" idx="12"/>
          </p:nvPr>
        </p:nvSpPr>
        <p:spPr/>
        <p:txBody>
          <a:bodyPr/>
          <a:lstStyle/>
          <a:p>
            <a:fld id="{BDCDBBEF-AA6C-4BA6-85B2-A17D7F280E38}" type="slidenum">
              <a:rPr lang="en-US" smtClean="0"/>
              <a:pPr/>
              <a:t>17</a:t>
            </a:fld>
            <a:endParaRPr lang="en-US"/>
          </a:p>
        </p:txBody>
      </p:sp>
      <p:pic>
        <p:nvPicPr>
          <p:cNvPr id="5" name="Content Placeholder 4">
            <a:extLst>
              <a:ext uri="{FF2B5EF4-FFF2-40B4-BE49-F238E27FC236}">
                <a16:creationId xmlns:a16="http://schemas.microsoft.com/office/drawing/2014/main" id="{05B1450D-6C78-7CE2-B68E-940EEE75AB7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146"/>
          <a:stretch/>
        </p:blipFill>
        <p:spPr>
          <a:xfrm>
            <a:off x="263525" y="307975"/>
            <a:ext cx="11664950" cy="6289675"/>
          </a:xfrm>
          <a:prstGeom prst="rect">
            <a:avLst/>
          </a:prstGeom>
        </p:spPr>
      </p:pic>
    </p:spTree>
    <p:extLst>
      <p:ext uri="{BB962C8B-B14F-4D97-AF65-F5344CB8AC3E}">
        <p14:creationId xmlns:p14="http://schemas.microsoft.com/office/powerpoint/2010/main" val="299677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E99B-DE35-AF36-1AD7-FB992C0F3749}"/>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9FD84AF3-038B-8488-EDFF-CC051273357A}"/>
              </a:ext>
            </a:extLst>
          </p:cNvPr>
          <p:cNvSpPr>
            <a:spLocks noGrp="1"/>
          </p:cNvSpPr>
          <p:nvPr>
            <p:ph type="sldNum" sz="quarter" idx="12"/>
          </p:nvPr>
        </p:nvSpPr>
        <p:spPr/>
        <p:txBody>
          <a:bodyPr/>
          <a:lstStyle/>
          <a:p>
            <a:fld id="{BDCDBBEF-AA6C-4BA6-85B2-A17D7F280E38}" type="slidenum">
              <a:rPr lang="en-US" smtClean="0"/>
              <a:pPr/>
              <a:t>18</a:t>
            </a:fld>
            <a:endParaRPr lang="en-US"/>
          </a:p>
        </p:txBody>
      </p:sp>
      <p:pic>
        <p:nvPicPr>
          <p:cNvPr id="10" name="Content Placeholder 9">
            <a:extLst>
              <a:ext uri="{FF2B5EF4-FFF2-40B4-BE49-F238E27FC236}">
                <a16:creationId xmlns:a16="http://schemas.microsoft.com/office/drawing/2014/main" id="{649D3B0D-BA09-9529-94D8-B84129522B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696"/>
          <a:stretch/>
        </p:blipFill>
        <p:spPr>
          <a:xfrm>
            <a:off x="597593" y="447675"/>
            <a:ext cx="10756207" cy="6045200"/>
          </a:xfrm>
        </p:spPr>
      </p:pic>
    </p:spTree>
    <p:extLst>
      <p:ext uri="{BB962C8B-B14F-4D97-AF65-F5344CB8AC3E}">
        <p14:creationId xmlns:p14="http://schemas.microsoft.com/office/powerpoint/2010/main" val="862430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4742-7206-97AF-B23C-1030C9C9DB9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4FF6B763-AE3D-6473-E4EE-76B93AFB71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00"/>
          <a:stretch/>
        </p:blipFill>
        <p:spPr>
          <a:xfrm>
            <a:off x="838200" y="704065"/>
            <a:ext cx="10241700" cy="5652285"/>
          </a:xfrm>
        </p:spPr>
      </p:pic>
      <p:sp>
        <p:nvSpPr>
          <p:cNvPr id="4" name="Slide Number Placeholder 3">
            <a:extLst>
              <a:ext uri="{FF2B5EF4-FFF2-40B4-BE49-F238E27FC236}">
                <a16:creationId xmlns:a16="http://schemas.microsoft.com/office/drawing/2014/main" id="{A75F3C60-C4AD-851D-4005-981E6D2FD50F}"/>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416512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8FE9-B0D1-3E49-E113-4389FFC74737}"/>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03FB8AFE-23D6-51CC-4334-BE7092499419}"/>
              </a:ext>
            </a:extLst>
          </p:cNvPr>
          <p:cNvSpPr>
            <a:spLocks noGrp="1"/>
          </p:cNvSpPr>
          <p:nvPr>
            <p:ph type="sldNum" sz="quarter" idx="12"/>
          </p:nvPr>
        </p:nvSpPr>
        <p:spPr/>
        <p:txBody>
          <a:bodyPr/>
          <a:lstStyle/>
          <a:p>
            <a:fld id="{BDCDBBEF-AA6C-4BA6-85B2-A17D7F280E38}" type="slidenum">
              <a:rPr lang="en-US" smtClean="0"/>
              <a:pPr/>
              <a:t>20</a:t>
            </a:fld>
            <a:endParaRPr lang="en-US"/>
          </a:p>
        </p:txBody>
      </p:sp>
      <p:pic>
        <p:nvPicPr>
          <p:cNvPr id="5" name="Content Placeholder 4">
            <a:extLst>
              <a:ext uri="{FF2B5EF4-FFF2-40B4-BE49-F238E27FC236}">
                <a16:creationId xmlns:a16="http://schemas.microsoft.com/office/drawing/2014/main" id="{67293873-4CE3-6A03-DF14-65DF18A925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82"/>
          <a:stretch/>
        </p:blipFill>
        <p:spPr>
          <a:xfrm>
            <a:off x="961319" y="501649"/>
            <a:ext cx="10676956" cy="5991225"/>
          </a:xfrm>
          <a:prstGeom prst="rect">
            <a:avLst/>
          </a:prstGeom>
        </p:spPr>
      </p:pic>
    </p:spTree>
    <p:extLst>
      <p:ext uri="{BB962C8B-B14F-4D97-AF65-F5344CB8AC3E}">
        <p14:creationId xmlns:p14="http://schemas.microsoft.com/office/powerpoint/2010/main" val="420804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A69E-5334-0B9E-A802-D92D14446D24}"/>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51209EC5-F4B6-F693-A5B4-A61300F3EB66}"/>
              </a:ext>
            </a:extLst>
          </p:cNvPr>
          <p:cNvSpPr>
            <a:spLocks noGrp="1"/>
          </p:cNvSpPr>
          <p:nvPr>
            <p:ph type="sldNum" sz="quarter" idx="12"/>
          </p:nvPr>
        </p:nvSpPr>
        <p:spPr/>
        <p:txBody>
          <a:bodyPr/>
          <a:lstStyle/>
          <a:p>
            <a:fld id="{BDCDBBEF-AA6C-4BA6-85B2-A17D7F280E38}" type="slidenum">
              <a:rPr lang="en-US" smtClean="0"/>
              <a:pPr/>
              <a:t>21</a:t>
            </a:fld>
            <a:endParaRPr lang="en-US"/>
          </a:p>
        </p:txBody>
      </p:sp>
      <p:pic>
        <p:nvPicPr>
          <p:cNvPr id="5" name="Content Placeholder 4">
            <a:extLst>
              <a:ext uri="{FF2B5EF4-FFF2-40B4-BE49-F238E27FC236}">
                <a16:creationId xmlns:a16="http://schemas.microsoft.com/office/drawing/2014/main" id="{D5F9CB1D-39E1-B692-FCF0-5482655EDB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458"/>
          <a:stretch/>
        </p:blipFill>
        <p:spPr>
          <a:xfrm>
            <a:off x="580318" y="628650"/>
            <a:ext cx="10859207" cy="5727700"/>
          </a:xfrm>
          <a:prstGeom prst="rect">
            <a:avLst/>
          </a:prstGeom>
        </p:spPr>
      </p:pic>
    </p:spTree>
    <p:extLst>
      <p:ext uri="{BB962C8B-B14F-4D97-AF65-F5344CB8AC3E}">
        <p14:creationId xmlns:p14="http://schemas.microsoft.com/office/powerpoint/2010/main" val="196108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59A9-F040-E4D9-76C6-E487CDF968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0BC258-CBE1-B1E2-73C4-F2A1D5A444C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1CF54A2-7E7A-2894-DF8C-D3945FFAFF33}"/>
              </a:ext>
            </a:extLst>
          </p:cNvPr>
          <p:cNvSpPr>
            <a:spLocks noGrp="1"/>
          </p:cNvSpPr>
          <p:nvPr>
            <p:ph type="sldNum" sz="quarter" idx="12"/>
          </p:nvPr>
        </p:nvSpPr>
        <p:spPr/>
        <p:txBody>
          <a:bodyPr/>
          <a:lstStyle/>
          <a:p>
            <a:fld id="{BDCDBBEF-AA6C-4BA6-85B2-A17D7F280E38}" type="slidenum">
              <a:rPr lang="en-US" smtClean="0"/>
              <a:pPr/>
              <a:t>22</a:t>
            </a:fld>
            <a:endParaRPr lang="en-US"/>
          </a:p>
        </p:txBody>
      </p:sp>
      <p:pic>
        <p:nvPicPr>
          <p:cNvPr id="5" name="Picture 4">
            <a:extLst>
              <a:ext uri="{FF2B5EF4-FFF2-40B4-BE49-F238E27FC236}">
                <a16:creationId xmlns:a16="http://schemas.microsoft.com/office/drawing/2014/main" id="{AA2D98F1-6CAD-D455-4E4D-77DB2A53B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00" y="600000"/>
            <a:ext cx="12192000" cy="6858000"/>
          </a:xfrm>
          <a:prstGeom prst="rect">
            <a:avLst/>
          </a:prstGeom>
        </p:spPr>
      </p:pic>
    </p:spTree>
    <p:extLst>
      <p:ext uri="{BB962C8B-B14F-4D97-AF65-F5344CB8AC3E}">
        <p14:creationId xmlns:p14="http://schemas.microsoft.com/office/powerpoint/2010/main" val="3277070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128F-3586-F2D2-A5BA-DA9102A477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2B79E5-8C29-313E-E1A6-25556F009643}"/>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368ABB69-D7D0-2125-0C67-EC20320BAF3C}"/>
              </a:ext>
            </a:extLst>
          </p:cNvPr>
          <p:cNvSpPr>
            <a:spLocks noGrp="1"/>
          </p:cNvSpPr>
          <p:nvPr>
            <p:ph type="sldNum" sz="quarter" idx="12"/>
          </p:nvPr>
        </p:nvSpPr>
        <p:spPr/>
        <p:txBody>
          <a:bodyPr/>
          <a:lstStyle/>
          <a:p>
            <a:fld id="{BDCDBBEF-AA6C-4BA6-85B2-A17D7F280E38}" type="slidenum">
              <a:rPr lang="en-US" smtClean="0"/>
              <a:pPr/>
              <a:t>23</a:t>
            </a:fld>
            <a:endParaRPr lang="en-US"/>
          </a:p>
        </p:txBody>
      </p:sp>
      <p:pic>
        <p:nvPicPr>
          <p:cNvPr id="5" name="Picture 4">
            <a:extLst>
              <a:ext uri="{FF2B5EF4-FFF2-40B4-BE49-F238E27FC236}">
                <a16:creationId xmlns:a16="http://schemas.microsoft.com/office/drawing/2014/main" id="{C6532C54-F167-18A9-FF78-EEDFF69C7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00" y="750000"/>
            <a:ext cx="12192000" cy="6858000"/>
          </a:xfrm>
          <a:prstGeom prst="rect">
            <a:avLst/>
          </a:prstGeom>
        </p:spPr>
      </p:pic>
    </p:spTree>
    <p:extLst>
      <p:ext uri="{BB962C8B-B14F-4D97-AF65-F5344CB8AC3E}">
        <p14:creationId xmlns:p14="http://schemas.microsoft.com/office/powerpoint/2010/main" val="4056097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3444-7992-872D-7F02-7AFA2BF5DB39}"/>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ED522ABB-C809-DFC2-A685-9989CDE2E746}"/>
              </a:ext>
            </a:extLst>
          </p:cNvPr>
          <p:cNvSpPr>
            <a:spLocks noGrp="1"/>
          </p:cNvSpPr>
          <p:nvPr>
            <p:ph type="sldNum" sz="quarter" idx="12"/>
          </p:nvPr>
        </p:nvSpPr>
        <p:spPr/>
        <p:txBody>
          <a:bodyPr/>
          <a:lstStyle/>
          <a:p>
            <a:fld id="{BDCDBBEF-AA6C-4BA6-85B2-A17D7F280E38}" type="slidenum">
              <a:rPr lang="en-US" smtClean="0"/>
              <a:pPr/>
              <a:t>24</a:t>
            </a:fld>
            <a:endParaRPr lang="en-US"/>
          </a:p>
        </p:txBody>
      </p:sp>
      <p:pic>
        <p:nvPicPr>
          <p:cNvPr id="5" name="Content Placeholder 4">
            <a:extLst>
              <a:ext uri="{FF2B5EF4-FFF2-40B4-BE49-F238E27FC236}">
                <a16:creationId xmlns:a16="http://schemas.microsoft.com/office/drawing/2014/main" id="{C0D8F602-E406-715E-8EC2-57F2C7FF59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801"/>
          <a:stretch/>
        </p:blipFill>
        <p:spPr>
          <a:xfrm>
            <a:off x="361950" y="365125"/>
            <a:ext cx="11436976" cy="6245225"/>
          </a:xfrm>
          <a:prstGeom prst="rect">
            <a:avLst/>
          </a:prstGeom>
        </p:spPr>
      </p:pic>
    </p:spTree>
    <p:extLst>
      <p:ext uri="{BB962C8B-B14F-4D97-AF65-F5344CB8AC3E}">
        <p14:creationId xmlns:p14="http://schemas.microsoft.com/office/powerpoint/2010/main" val="1248755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A99E-A3DD-9F59-9049-93980E72147F}"/>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37CA682C-A859-2FEE-19A5-C41A0421BE1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Slide Number Placeholder 3">
            <a:extLst>
              <a:ext uri="{FF2B5EF4-FFF2-40B4-BE49-F238E27FC236}">
                <a16:creationId xmlns:a16="http://schemas.microsoft.com/office/drawing/2014/main" id="{3249F31D-19E7-9EE7-645F-A10EF51DB0BB}"/>
              </a:ext>
            </a:extLst>
          </p:cNvPr>
          <p:cNvSpPr>
            <a:spLocks noGrp="1"/>
          </p:cNvSpPr>
          <p:nvPr>
            <p:ph type="sldNum" sz="quarter" idx="12"/>
          </p:nvPr>
        </p:nvSpPr>
        <p:spPr/>
        <p:txBody>
          <a:bodyPr/>
          <a:lstStyle/>
          <a:p>
            <a:fld id="{BDCDBBEF-AA6C-4BA6-85B2-A17D7F280E38}" type="slidenum">
              <a:rPr lang="en-US" smtClean="0"/>
              <a:pPr/>
              <a:t>25</a:t>
            </a:fld>
            <a:endParaRPr lang="en-US"/>
          </a:p>
        </p:txBody>
      </p:sp>
      <p:pic>
        <p:nvPicPr>
          <p:cNvPr id="8" name="Picture 7">
            <a:extLst>
              <a:ext uri="{FF2B5EF4-FFF2-40B4-BE49-F238E27FC236}">
                <a16:creationId xmlns:a16="http://schemas.microsoft.com/office/drawing/2014/main" id="{BCFC55C7-3BE6-CAAE-7A04-081C13BE21F1}"/>
              </a:ext>
            </a:extLst>
          </p:cNvPr>
          <p:cNvPicPr>
            <a:picLocks noChangeAspect="1"/>
          </p:cNvPicPr>
          <p:nvPr/>
        </p:nvPicPr>
        <p:blipFill rotWithShape="1">
          <a:blip r:embed="rId3">
            <a:extLst>
              <a:ext uri="{28A0092B-C50C-407E-A947-70E740481C1C}">
                <a14:useLocalDpi xmlns:a14="http://schemas.microsoft.com/office/drawing/2010/main" val="0"/>
              </a:ext>
            </a:extLst>
          </a:blip>
          <a:srcRect b="5740"/>
          <a:stretch/>
        </p:blipFill>
        <p:spPr>
          <a:xfrm>
            <a:off x="207150" y="257175"/>
            <a:ext cx="11432400" cy="6464300"/>
          </a:xfrm>
          <a:prstGeom prst="rect">
            <a:avLst/>
          </a:prstGeom>
        </p:spPr>
      </p:pic>
    </p:spTree>
    <p:extLst>
      <p:ext uri="{BB962C8B-B14F-4D97-AF65-F5344CB8AC3E}">
        <p14:creationId xmlns:p14="http://schemas.microsoft.com/office/powerpoint/2010/main" val="2158378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82FC-028B-F98B-A153-6BD06968533F}"/>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95368506-48DC-0754-1CE3-5F344E937E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82"/>
          <a:stretch/>
        </p:blipFill>
        <p:spPr>
          <a:xfrm>
            <a:off x="385409" y="365125"/>
            <a:ext cx="11421182" cy="6411913"/>
          </a:xfrm>
        </p:spPr>
      </p:pic>
      <p:sp>
        <p:nvSpPr>
          <p:cNvPr id="4" name="Slide Number Placeholder 3">
            <a:extLst>
              <a:ext uri="{FF2B5EF4-FFF2-40B4-BE49-F238E27FC236}">
                <a16:creationId xmlns:a16="http://schemas.microsoft.com/office/drawing/2014/main" id="{32A0B4A3-AA69-DF72-C792-B118AF8EFD44}"/>
              </a:ext>
            </a:extLst>
          </p:cNvPr>
          <p:cNvSpPr>
            <a:spLocks noGrp="1"/>
          </p:cNvSpPr>
          <p:nvPr>
            <p:ph type="sldNum" sz="quarter" idx="12"/>
          </p:nvPr>
        </p:nvSpPr>
        <p:spPr/>
        <p:txBody>
          <a:bodyPr/>
          <a:lstStyle/>
          <a:p>
            <a:fld id="{BDCDBBEF-AA6C-4BA6-85B2-A17D7F280E38}" type="slidenum">
              <a:rPr lang="en-US" smtClean="0"/>
              <a:pPr/>
              <a:t>26</a:t>
            </a:fld>
            <a:endParaRPr lang="en-US"/>
          </a:p>
        </p:txBody>
      </p:sp>
    </p:spTree>
    <p:extLst>
      <p:ext uri="{BB962C8B-B14F-4D97-AF65-F5344CB8AC3E}">
        <p14:creationId xmlns:p14="http://schemas.microsoft.com/office/powerpoint/2010/main" val="1613001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AF09-B5E6-81ED-F4BE-BFAED41FB12F}"/>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0D5E6A89-9C48-C52C-AF3F-88F6932C49CC}"/>
              </a:ext>
            </a:extLst>
          </p:cNvPr>
          <p:cNvSpPr>
            <a:spLocks noGrp="1"/>
          </p:cNvSpPr>
          <p:nvPr>
            <p:ph type="sldNum" sz="quarter" idx="12"/>
          </p:nvPr>
        </p:nvSpPr>
        <p:spPr/>
        <p:txBody>
          <a:bodyPr/>
          <a:lstStyle/>
          <a:p>
            <a:fld id="{BDCDBBEF-AA6C-4BA6-85B2-A17D7F280E38}" type="slidenum">
              <a:rPr lang="en-US" smtClean="0"/>
              <a:pPr/>
              <a:t>27</a:t>
            </a:fld>
            <a:endParaRPr lang="en-US"/>
          </a:p>
        </p:txBody>
      </p:sp>
      <p:pic>
        <p:nvPicPr>
          <p:cNvPr id="10" name="Content Placeholder 9">
            <a:extLst>
              <a:ext uri="{FF2B5EF4-FFF2-40B4-BE49-F238E27FC236}">
                <a16:creationId xmlns:a16="http://schemas.microsoft.com/office/drawing/2014/main" id="{72F0B382-7600-68E8-6B82-F1E6E53C90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458"/>
          <a:stretch/>
        </p:blipFill>
        <p:spPr>
          <a:xfrm>
            <a:off x="238125" y="341313"/>
            <a:ext cx="11553825" cy="6197599"/>
          </a:xfrm>
        </p:spPr>
      </p:pic>
    </p:spTree>
    <p:extLst>
      <p:ext uri="{BB962C8B-B14F-4D97-AF65-F5344CB8AC3E}">
        <p14:creationId xmlns:p14="http://schemas.microsoft.com/office/powerpoint/2010/main" val="219439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19B27-1CA1-4A4E-6F95-448EC06ADA0C}"/>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AAE58862-C82B-DB07-4DA5-F52656EA8622}"/>
              </a:ext>
            </a:extLst>
          </p:cNvPr>
          <p:cNvSpPr>
            <a:spLocks noGrp="1"/>
          </p:cNvSpPr>
          <p:nvPr>
            <p:ph type="sldNum" sz="quarter" idx="12"/>
          </p:nvPr>
        </p:nvSpPr>
        <p:spPr/>
        <p:txBody>
          <a:bodyPr/>
          <a:lstStyle/>
          <a:p>
            <a:fld id="{BDCDBBEF-AA6C-4BA6-85B2-A17D7F280E38}" type="slidenum">
              <a:rPr lang="en-US" smtClean="0"/>
              <a:pPr/>
              <a:t>28</a:t>
            </a:fld>
            <a:endParaRPr lang="en-US"/>
          </a:p>
        </p:txBody>
      </p:sp>
      <p:pic>
        <p:nvPicPr>
          <p:cNvPr id="5" name="Content Placeholder 4">
            <a:extLst>
              <a:ext uri="{FF2B5EF4-FFF2-40B4-BE49-F238E27FC236}">
                <a16:creationId xmlns:a16="http://schemas.microsoft.com/office/drawing/2014/main" id="{C9013739-294A-30E0-7ACB-235BE252C7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685"/>
          <a:stretch/>
        </p:blipFill>
        <p:spPr>
          <a:xfrm>
            <a:off x="542924" y="526256"/>
            <a:ext cx="10887075" cy="5966620"/>
          </a:xfrm>
          <a:prstGeom prst="rect">
            <a:avLst/>
          </a:prstGeom>
        </p:spPr>
      </p:pic>
    </p:spTree>
    <p:extLst>
      <p:ext uri="{BB962C8B-B14F-4D97-AF65-F5344CB8AC3E}">
        <p14:creationId xmlns:p14="http://schemas.microsoft.com/office/powerpoint/2010/main" val="161374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2BA-5D78-905A-C893-FF542F97B88D}"/>
              </a:ext>
            </a:extLst>
          </p:cNvPr>
          <p:cNvSpPr>
            <a:spLocks noGrp="1"/>
          </p:cNvSpPr>
          <p:nvPr>
            <p:ph type="title"/>
          </p:nvPr>
        </p:nvSpPr>
        <p:spPr/>
        <p:txBody>
          <a:bodyPr/>
          <a:lstStyle/>
          <a:p>
            <a:endParaRPr lang="en-IN" dirty="0"/>
          </a:p>
        </p:txBody>
      </p:sp>
      <p:sp>
        <p:nvSpPr>
          <p:cNvPr id="4" name="Slide Number Placeholder 3">
            <a:extLst>
              <a:ext uri="{FF2B5EF4-FFF2-40B4-BE49-F238E27FC236}">
                <a16:creationId xmlns:a16="http://schemas.microsoft.com/office/drawing/2014/main" id="{316B4063-138F-9E35-18C5-9016DCDB5F95}"/>
              </a:ext>
            </a:extLst>
          </p:cNvPr>
          <p:cNvSpPr>
            <a:spLocks noGrp="1"/>
          </p:cNvSpPr>
          <p:nvPr>
            <p:ph type="sldNum" sz="quarter" idx="12"/>
          </p:nvPr>
        </p:nvSpPr>
        <p:spPr/>
        <p:txBody>
          <a:bodyPr/>
          <a:lstStyle/>
          <a:p>
            <a:fld id="{BDCDBBEF-AA6C-4BA6-85B2-A17D7F280E38}" type="slidenum">
              <a:rPr lang="en-US" smtClean="0"/>
              <a:pPr/>
              <a:t>29</a:t>
            </a:fld>
            <a:endParaRPr lang="en-US"/>
          </a:p>
        </p:txBody>
      </p:sp>
      <p:pic>
        <p:nvPicPr>
          <p:cNvPr id="12" name="Content Placeholder 11">
            <a:extLst>
              <a:ext uri="{FF2B5EF4-FFF2-40B4-BE49-F238E27FC236}">
                <a16:creationId xmlns:a16="http://schemas.microsoft.com/office/drawing/2014/main" id="{66DF52D3-7BC6-C1C3-6697-48DB9E799BA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544" y="57150"/>
            <a:ext cx="7687733" cy="4324350"/>
          </a:xfrm>
        </p:spPr>
      </p:pic>
      <p:pic>
        <p:nvPicPr>
          <p:cNvPr id="14" name="Picture 13">
            <a:extLst>
              <a:ext uri="{FF2B5EF4-FFF2-40B4-BE49-F238E27FC236}">
                <a16:creationId xmlns:a16="http://schemas.microsoft.com/office/drawing/2014/main" id="{C77DEEF9-08BB-BA24-FCAE-987F50FA4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6" y="1690688"/>
            <a:ext cx="8779933" cy="4938712"/>
          </a:xfrm>
          <a:prstGeom prst="rect">
            <a:avLst/>
          </a:prstGeom>
        </p:spPr>
      </p:pic>
    </p:spTree>
    <p:extLst>
      <p:ext uri="{BB962C8B-B14F-4D97-AF65-F5344CB8AC3E}">
        <p14:creationId xmlns:p14="http://schemas.microsoft.com/office/powerpoint/2010/main" val="1549747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2A75-5923-56BF-58F5-7562D323F48C}"/>
              </a:ext>
            </a:extLst>
          </p:cNvPr>
          <p:cNvSpPr>
            <a:spLocks noGrp="1"/>
          </p:cNvSpPr>
          <p:nvPr>
            <p:ph type="title"/>
          </p:nvPr>
        </p:nvSpPr>
        <p:spPr>
          <a:xfrm>
            <a:off x="838200" y="317500"/>
            <a:ext cx="10515600" cy="1325563"/>
          </a:xfrm>
        </p:spPr>
        <p:txBody>
          <a:bodyPr/>
          <a:lstStyle/>
          <a:p>
            <a:r>
              <a:rPr lang="en-US" dirty="0"/>
              <a:t>Introduction to Project</a:t>
            </a:r>
            <a:endParaRPr lang="en-IN" dirty="0"/>
          </a:p>
        </p:txBody>
      </p:sp>
      <p:sp>
        <p:nvSpPr>
          <p:cNvPr id="3" name="Content Placeholder 2">
            <a:extLst>
              <a:ext uri="{FF2B5EF4-FFF2-40B4-BE49-F238E27FC236}">
                <a16:creationId xmlns:a16="http://schemas.microsoft.com/office/drawing/2014/main" id="{68B45497-EE74-85AF-08E9-28BABE7B69E3}"/>
              </a:ext>
            </a:extLst>
          </p:cNvPr>
          <p:cNvSpPr>
            <a:spLocks noGrp="1"/>
          </p:cNvSpPr>
          <p:nvPr>
            <p:ph idx="1"/>
          </p:nvPr>
        </p:nvSpPr>
        <p:spPr>
          <a:xfrm>
            <a:off x="657225" y="1461294"/>
            <a:ext cx="10515600" cy="5511006"/>
          </a:xfrm>
        </p:spPr>
        <p:txBody>
          <a:bodyPr>
            <a:normAutofit/>
          </a:bodyPr>
          <a:lstStyle/>
          <a:p>
            <a:pPr marL="0" indent="0">
              <a:buNone/>
            </a:pPr>
            <a:r>
              <a:rPr lang="en-US" sz="2000" dirty="0">
                <a:effectLst/>
                <a:latin typeface="Times New Roman" panose="02020603050405020304" pitchFamily="18" charset="0"/>
                <a:ea typeface="Times New Roman" panose="02020603050405020304" pitchFamily="18" charset="0"/>
              </a:rPr>
              <a:t>Speech is the most convenient medium of communication among the human beings.</a:t>
            </a:r>
            <a:endParaRPr lang="en-US" sz="2000" dirty="0">
              <a:latin typeface="Times New Roman" panose="02020603050405020304" pitchFamily="18" charset="0"/>
              <a:ea typeface="Times New Roman" panose="02020603050405020304" pitchFamily="18" charset="0"/>
            </a:endParaRPr>
          </a:p>
          <a:p>
            <a:pPr algn="just">
              <a:lnSpc>
                <a:spcPct val="115000"/>
              </a:lnSpc>
            </a:pPr>
            <a:r>
              <a:rPr lang="en-US" sz="2000" dirty="0">
                <a:effectLst/>
                <a:latin typeface="Times New Roman" panose="02020603050405020304" pitchFamily="18" charset="0"/>
                <a:ea typeface="Times New Roman" panose="02020603050405020304" pitchFamily="18" charset="0"/>
              </a:rPr>
              <a:t>Today the development of artificial intelligence (AI) systems that are able to organize a natural human-machine interaction (through voice, communication, gestures, facial expressions, etc.) are gaining in popularity. One of the most studied and popular has been the direction of interactions based on machines' understanding of human using natural language. It is no longer a man learning how to communicate with a machine, but a machine learning how to communicate with a man, exploring his </a:t>
            </a:r>
            <a:r>
              <a:rPr lang="en-US" sz="2000" dirty="0" err="1">
                <a:effectLst/>
                <a:latin typeface="Times New Roman" panose="02020603050405020304" pitchFamily="18" charset="0"/>
                <a:ea typeface="Times New Roman" panose="02020603050405020304" pitchFamily="18" charset="0"/>
              </a:rPr>
              <a:t>behaviour</a:t>
            </a:r>
            <a:r>
              <a:rPr lang="en-US" sz="2000" dirty="0">
                <a:effectLst/>
                <a:latin typeface="Times New Roman" panose="02020603050405020304" pitchFamily="18" charset="0"/>
                <a:ea typeface="Times New Roman" panose="02020603050405020304" pitchFamily="18" charset="0"/>
              </a:rPr>
              <a:t>, habits, behaviours and striving to become a personalized assistant. The creation and improvement of these personalized assistants has been around for a long time. These systems are constantly being improved and improved, and beyond personal computers, they are already firmly entrenched in a variety of mobile devices and devices.</a:t>
            </a:r>
            <a:endParaRPr lang="en-IN" sz="2000" dirty="0">
              <a:effectLst/>
              <a:latin typeface="Times New Roman" panose="02020603050405020304" pitchFamily="18" charset="0"/>
              <a:ea typeface="Times New Roman" panose="02020603050405020304" pitchFamily="18" charset="0"/>
            </a:endParaRPr>
          </a:p>
          <a:p>
            <a:pPr algn="just">
              <a:lnSpc>
                <a:spcPct val="115000"/>
              </a:lnSpc>
            </a:pPr>
            <a:r>
              <a:rPr lang="en-US" sz="2000" dirty="0">
                <a:effectLst/>
                <a:latin typeface="Times New Roman" panose="02020603050405020304" pitchFamily="18" charset="0"/>
                <a:ea typeface="Times New Roman" panose="02020603050405020304" pitchFamily="18" charset="0"/>
              </a:rPr>
              <a:t>One of the most popular voice assistants are Siri, from Apple, Amazon Echo, which responds to the name of Alexa from Amazon, Cortana from Microsoft, Google Assistant from Google, and the recently appeared intelligent assistant under the name "AIVA".</a:t>
            </a:r>
            <a:endParaRPr lang="en-IN" sz="20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a:t>
            </a:r>
            <a:endParaRPr lang="en-IN" dirty="0"/>
          </a:p>
        </p:txBody>
      </p:sp>
      <p:sp>
        <p:nvSpPr>
          <p:cNvPr id="4" name="Slide Number Placeholder 3">
            <a:extLst>
              <a:ext uri="{FF2B5EF4-FFF2-40B4-BE49-F238E27FC236}">
                <a16:creationId xmlns:a16="http://schemas.microsoft.com/office/drawing/2014/main" id="{6D89B0E3-AF1B-7515-CC18-8D25A1BD56F3}"/>
              </a:ext>
            </a:extLst>
          </p:cNvPr>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770175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 Conclusion</a:t>
            </a:r>
          </a:p>
        </p:txBody>
      </p:sp>
      <p:sp>
        <p:nvSpPr>
          <p:cNvPr id="3" name="Content Placeholder 2"/>
          <p:cNvSpPr>
            <a:spLocks noGrp="1"/>
          </p:cNvSpPr>
          <p:nvPr>
            <p:ph idx="1"/>
          </p:nvPr>
        </p:nvSpPr>
        <p:spPr>
          <a:xfrm>
            <a:off x="838200" y="1863725"/>
            <a:ext cx="10515600" cy="3527425"/>
          </a:xfrm>
        </p:spPr>
        <p:txBody>
          <a:bodyPr>
            <a:normAutofit/>
          </a:bodyPr>
          <a:lstStyle/>
          <a:p>
            <a:pPr marL="0" indent="0" algn="l">
              <a:lnSpc>
                <a:spcPct val="120000"/>
              </a:lnSpc>
              <a:buNone/>
            </a:pPr>
            <a:r>
              <a:rPr lang="en-US" sz="2000" dirty="0"/>
              <a:t> </a:t>
            </a:r>
            <a:r>
              <a:rPr lang="en-US" sz="2000" b="0" i="0" dirty="0">
                <a:solidFill>
                  <a:srgbClr val="424242"/>
                </a:solidFill>
                <a:effectLst/>
                <a:latin typeface="Cabin"/>
              </a:rPr>
              <a:t>There can be no doubt that voice assistants are, and will continue to become, a great feat of human ingenuity and they are already creeping into our lives in some shape or form. With the eventual roll-out of 5G and the improvement in machine learning voice assistants may be setting themselves up to be a tool we cannot live without. </a:t>
            </a:r>
          </a:p>
          <a:p>
            <a:pPr marL="0" indent="0" algn="l">
              <a:lnSpc>
                <a:spcPct val="120000"/>
              </a:lnSpc>
              <a:buNone/>
            </a:pPr>
            <a:r>
              <a:rPr lang="en-US" sz="2000" b="0" i="0" dirty="0">
                <a:solidFill>
                  <a:srgbClr val="424242"/>
                </a:solidFill>
                <a:effectLst/>
                <a:latin typeface="Cabin"/>
              </a:rPr>
              <a:t>However, before we get to that stage, there are hurdles to cross which include heavy investment, improvement in the technology and confidence from consumers that this device that is in their lives does not pose a risk to their privacy.</a:t>
            </a:r>
          </a:p>
          <a:p>
            <a:pPr marL="0" indent="0">
              <a:buNone/>
            </a:pPr>
            <a:br>
              <a:rPr lang="en-US" sz="2000" b="0" i="0" dirty="0">
                <a:solidFill>
                  <a:srgbClr val="424242"/>
                </a:solidFill>
                <a:effectLst/>
                <a:latin typeface="Cabin"/>
              </a:rPr>
            </a:br>
            <a:endParaRPr lang="en-US" sz="2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30</a:t>
            </a:fld>
            <a:endParaRPr lang="en-US"/>
          </a:p>
        </p:txBody>
      </p:sp>
    </p:spTree>
    <p:extLst>
      <p:ext uri="{BB962C8B-B14F-4D97-AF65-F5344CB8AC3E}">
        <p14:creationId xmlns:p14="http://schemas.microsoft.com/office/powerpoint/2010/main" val="880465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838200" y="1690688"/>
            <a:ext cx="10515600" cy="4486275"/>
          </a:xfrm>
        </p:spPr>
        <p:txBody>
          <a:bodyPr/>
          <a:lstStyle/>
          <a:p>
            <a:pPr marL="514350" indent="-514350">
              <a:buFont typeface="Arial" panose="020B0604020202020204" pitchFamily="34" charset="0"/>
              <a:buAutoNum type="arabicParenR"/>
            </a:pPr>
            <a:r>
              <a:rPr lang="en-US" sz="2000" dirty="0"/>
              <a:t>Ways to decrease the background noise will also be focused</a:t>
            </a:r>
          </a:p>
          <a:p>
            <a:pPr marL="514350" indent="-514350">
              <a:buAutoNum type="arabicParenR"/>
            </a:pPr>
            <a:r>
              <a:rPr lang="en-US" sz="2000" dirty="0"/>
              <a:t>Accuracy of the voice recognition model will be improved so the it can also recognize clearly in background noise environment.</a:t>
            </a:r>
          </a:p>
          <a:p>
            <a:pPr marL="514350" indent="-514350">
              <a:buAutoNum type="arabicParenR"/>
            </a:pPr>
            <a:r>
              <a:rPr lang="en-US" sz="2000" dirty="0"/>
              <a:t>Can be trained for more automatic features possible.</a:t>
            </a:r>
          </a:p>
          <a:p>
            <a:pPr marL="514350" indent="-514350">
              <a:buAutoNum type="arabicParenR"/>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31</a:t>
            </a:fld>
            <a:endParaRPr lang="en-US"/>
          </a:p>
        </p:txBody>
      </p:sp>
    </p:spTree>
    <p:extLst>
      <p:ext uri="{BB962C8B-B14F-4D97-AF65-F5344CB8AC3E}">
        <p14:creationId xmlns:p14="http://schemas.microsoft.com/office/powerpoint/2010/main" val="195242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0515600" cy="1149350"/>
          </a:xfrm>
        </p:spPr>
        <p:txBody>
          <a:bodyPr/>
          <a:lstStyle/>
          <a:p>
            <a:r>
              <a:rPr lang="en-US" dirty="0"/>
              <a:t>References</a:t>
            </a:r>
          </a:p>
        </p:txBody>
      </p:sp>
      <p:sp>
        <p:nvSpPr>
          <p:cNvPr id="3" name="Content Placeholder 2"/>
          <p:cNvSpPr>
            <a:spLocks noGrp="1"/>
          </p:cNvSpPr>
          <p:nvPr>
            <p:ph idx="1"/>
          </p:nvPr>
        </p:nvSpPr>
        <p:spPr>
          <a:xfrm>
            <a:off x="609600" y="1235076"/>
            <a:ext cx="10515600" cy="5622924"/>
          </a:xfrm>
        </p:spPr>
        <p:txBody>
          <a:bodyPr>
            <a:normAutofit fontScale="70000" lnSpcReduction="20000"/>
          </a:bodyPr>
          <a:lstStyle/>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[1] “ G. </a:t>
            </a:r>
            <a:r>
              <a:rPr lang="en-US" sz="2600" dirty="0" err="1">
                <a:effectLst/>
                <a:latin typeface="Times New Roman" panose="02020603050405020304" pitchFamily="18" charset="0"/>
                <a:ea typeface="Times New Roman" panose="02020603050405020304" pitchFamily="18" charset="0"/>
              </a:rPr>
              <a:t>Bohouta</a:t>
            </a:r>
            <a:r>
              <a:rPr lang="en-US" sz="2600" dirty="0">
                <a:effectLst/>
                <a:latin typeface="Times New Roman" panose="02020603050405020304" pitchFamily="18" charset="0"/>
                <a:ea typeface="Times New Roman" panose="02020603050405020304" pitchFamily="18" charset="0"/>
              </a:rPr>
              <a:t>, V. Z. </a:t>
            </a:r>
            <a:r>
              <a:rPr lang="en-US" sz="2600" dirty="0" err="1">
                <a:effectLst/>
                <a:latin typeface="Times New Roman" panose="02020603050405020304" pitchFamily="18" charset="0"/>
                <a:ea typeface="Times New Roman" panose="02020603050405020304" pitchFamily="18" charset="0"/>
              </a:rPr>
              <a:t>Këpuska</a:t>
            </a:r>
            <a:r>
              <a:rPr lang="en-US" sz="2600" dirty="0">
                <a:effectLst/>
                <a:latin typeface="Times New Roman" panose="02020603050405020304" pitchFamily="18" charset="0"/>
                <a:ea typeface="Times New Roman" panose="02020603050405020304" pitchFamily="18" charset="0"/>
              </a:rPr>
              <a:t>, "Comparing Speech Recognition Systems (Microsoft API Google API And CMU Sphinx)", Int. Journal of Engineering Research and Application 2017, 2017." (“Virtual Assistant with Applications of IOT”)</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[2] Artificial intelligence (AI), sometimes called machine intelligence. </a:t>
            </a:r>
            <a:r>
              <a:rPr lang="en-US" sz="2600" u="sng" dirty="0">
                <a:solidFill>
                  <a:srgbClr val="0000FF"/>
                </a:solidFill>
                <a:effectLst/>
                <a:latin typeface="Times New Roman" panose="02020603050405020304" pitchFamily="18" charset="0"/>
                <a:ea typeface="Times New Roman" panose="02020603050405020304" pitchFamily="18" charset="0"/>
                <a:hlinkClick r:id="rId2"/>
              </a:rPr>
              <a:t>https://en.wikipedia.org/wiki/Artificial_intelligence</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[3] B. Marr, The Amazing Ways Google Uses Deep Learning AI.</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[4] Cortana Intelligence, Google Assistant, Apple Siri.</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[5] Hill, J., Ford, W.R. and </a:t>
            </a:r>
            <a:r>
              <a:rPr lang="en-US" sz="2600" dirty="0" err="1">
                <a:effectLst/>
                <a:latin typeface="Times New Roman" panose="02020603050405020304" pitchFamily="18" charset="0"/>
                <a:ea typeface="Times New Roman" panose="02020603050405020304" pitchFamily="18" charset="0"/>
              </a:rPr>
              <a:t>Farreras</a:t>
            </a:r>
            <a:r>
              <a:rPr lang="en-US" sz="2600" dirty="0">
                <a:effectLst/>
                <a:latin typeface="Times New Roman" panose="02020603050405020304" pitchFamily="18" charset="0"/>
                <a:ea typeface="Times New Roman" panose="02020603050405020304" pitchFamily="18" charset="0"/>
              </a:rPr>
              <a:t>, I.G., 2015. Real conversations with artificial intelligence: A comparison between human– human online conversations and human–chatbot conversations. (“(PDF) Real conversations with artificial ... - Academia.edu”) Computers in Human Behavior, 49, pp.245-250.</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[6] K. Noda, H. Arie, Y. Suga, T. Ogata, Multimodal integration learning of robot behavior using deep neural networks, Elsevier: Robotics and Autonomous Systems, 2014.</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 </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600" dirty="0">
                <a:effectLst/>
                <a:latin typeface="Times New Roman" panose="02020603050405020304" pitchFamily="18" charset="0"/>
                <a:ea typeface="Times New Roman" panose="02020603050405020304" pitchFamily="18" charset="0"/>
              </a:rPr>
              <a:t>[7] "</a:t>
            </a:r>
            <a:r>
              <a:rPr lang="en-US" sz="2600" dirty="0" err="1">
                <a:effectLst/>
                <a:latin typeface="Times New Roman" panose="02020603050405020304" pitchFamily="18" charset="0"/>
                <a:ea typeface="Times New Roman" panose="02020603050405020304" pitchFamily="18" charset="0"/>
              </a:rPr>
              <a:t>CMUSphnix</a:t>
            </a:r>
            <a:r>
              <a:rPr lang="en-US" sz="2600" dirty="0">
                <a:effectLst/>
                <a:latin typeface="Times New Roman" panose="02020603050405020304" pitchFamily="18" charset="0"/>
                <a:ea typeface="Times New Roman" panose="02020603050405020304" pitchFamily="18" charset="0"/>
              </a:rPr>
              <a:t> Basic concepts of speech - Speech Recognition process". </a:t>
            </a:r>
            <a:r>
              <a:rPr lang="en-US" sz="2600" u="sng" dirty="0">
                <a:solidFill>
                  <a:srgbClr val="0000FF"/>
                </a:solidFill>
                <a:effectLst/>
                <a:latin typeface="Times New Roman" panose="02020603050405020304" pitchFamily="18" charset="0"/>
                <a:ea typeface="Times New Roman" panose="02020603050405020304" pitchFamily="18" charset="0"/>
                <a:hlinkClick r:id="rId3"/>
              </a:rPr>
              <a:t>http://cmusphinx.sourceforge.netlwiki/tutorialconcepts</a:t>
            </a:r>
            <a:endParaRPr lang="en-IN" sz="26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32</a:t>
            </a:fld>
            <a:endParaRPr lang="en-US"/>
          </a:p>
        </p:txBody>
      </p:sp>
    </p:spTree>
    <p:extLst>
      <p:ext uri="{BB962C8B-B14F-4D97-AF65-F5344CB8AC3E}">
        <p14:creationId xmlns:p14="http://schemas.microsoft.com/office/powerpoint/2010/main" val="191225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C3038-2081-943E-A374-22F130829784}"/>
              </a:ext>
            </a:extLst>
          </p:cNvPr>
          <p:cNvSpPr>
            <a:spLocks noGrp="1"/>
          </p:cNvSpPr>
          <p:nvPr>
            <p:ph idx="1"/>
          </p:nvPr>
        </p:nvSpPr>
        <p:spPr>
          <a:xfrm>
            <a:off x="838200" y="628649"/>
            <a:ext cx="10515600" cy="6229351"/>
          </a:xfrm>
        </p:spPr>
        <p:txBody>
          <a:bodyPr>
            <a:normAutofit fontScale="32500" lnSpcReduction="20000"/>
          </a:bodyPr>
          <a:lstStyle/>
          <a:p>
            <a:pPr marL="0" indent="0">
              <a:lnSpc>
                <a:spcPct val="115000"/>
              </a:lnSpc>
              <a:spcBef>
                <a:spcPts val="195"/>
              </a:spcBef>
              <a:buNone/>
            </a:pPr>
            <a:r>
              <a:rPr lang="en-US" sz="2800" dirty="0">
                <a:effectLst/>
                <a:latin typeface="Times New Roman" panose="02020603050405020304" pitchFamily="18" charset="0"/>
                <a:ea typeface="Times New Roman" panose="02020603050405020304" pitchFamily="18" charset="0"/>
              </a:rPr>
              <a:t> </a:t>
            </a:r>
            <a:endParaRPr lang="en-IN" sz="31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[8] Huang, J., Zhou, M. and Yang, D., 2007, January. Extracting Chatbot Knowledge from Online Discussion Forums. In IJCAI(Vol. 7, pp. 423-428).</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endParaRPr lang="en-US"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[9] Thakur, N., </a:t>
            </a:r>
            <a:r>
              <a:rPr lang="en-US" sz="5500" dirty="0" err="1">
                <a:effectLst/>
                <a:latin typeface="Times New Roman" panose="02020603050405020304" pitchFamily="18" charset="0"/>
                <a:ea typeface="Times New Roman" panose="02020603050405020304" pitchFamily="18" charset="0"/>
              </a:rPr>
              <a:t>Hiwrale</a:t>
            </a:r>
            <a:r>
              <a:rPr lang="en-US" sz="5500" dirty="0">
                <a:effectLst/>
                <a:latin typeface="Times New Roman" panose="02020603050405020304" pitchFamily="18" charset="0"/>
                <a:ea typeface="Times New Roman" panose="02020603050405020304" pitchFamily="18" charset="0"/>
              </a:rPr>
              <a:t>, A., </a:t>
            </a:r>
            <a:r>
              <a:rPr lang="en-US" sz="5500" dirty="0" err="1">
                <a:effectLst/>
                <a:latin typeface="Times New Roman" panose="02020603050405020304" pitchFamily="18" charset="0"/>
                <a:ea typeface="Times New Roman" panose="02020603050405020304" pitchFamily="18" charset="0"/>
              </a:rPr>
              <a:t>Selote</a:t>
            </a:r>
            <a:r>
              <a:rPr lang="en-US" sz="5500" dirty="0">
                <a:effectLst/>
                <a:latin typeface="Times New Roman" panose="02020603050405020304" pitchFamily="18" charset="0"/>
                <a:ea typeface="Times New Roman" panose="02020603050405020304" pitchFamily="18" charset="0"/>
              </a:rPr>
              <a:t>, S., Shinde, A. and </a:t>
            </a:r>
            <a:r>
              <a:rPr lang="en-US" sz="5500" dirty="0" err="1">
                <a:effectLst/>
                <a:latin typeface="Times New Roman" panose="02020603050405020304" pitchFamily="18" charset="0"/>
                <a:ea typeface="Times New Roman" panose="02020603050405020304" pitchFamily="18" charset="0"/>
              </a:rPr>
              <a:t>Mahakalkar</a:t>
            </a:r>
            <a:r>
              <a:rPr lang="en-US" sz="5500" dirty="0">
                <a:effectLst/>
                <a:latin typeface="Times New Roman" panose="02020603050405020304" pitchFamily="18" charset="0"/>
                <a:ea typeface="Times New Roman" panose="02020603050405020304" pitchFamily="18" charset="0"/>
              </a:rPr>
              <a:t>, N., Artificially Intelligent Chatbot.</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 </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[10] </a:t>
            </a:r>
            <a:r>
              <a:rPr lang="en-US" sz="5500" dirty="0" err="1">
                <a:effectLst/>
                <a:latin typeface="Times New Roman" panose="02020603050405020304" pitchFamily="18" charset="0"/>
                <a:ea typeface="Times New Roman" panose="02020603050405020304" pitchFamily="18" charset="0"/>
              </a:rPr>
              <a:t>Mohasi</a:t>
            </a:r>
            <a:r>
              <a:rPr lang="en-US" sz="5500" dirty="0">
                <a:effectLst/>
                <a:latin typeface="Times New Roman" panose="02020603050405020304" pitchFamily="18" charset="0"/>
                <a:ea typeface="Times New Roman" panose="02020603050405020304" pitchFamily="18" charset="0"/>
              </a:rPr>
              <a:t>, L. and </a:t>
            </a:r>
            <a:r>
              <a:rPr lang="en-US" sz="5500" dirty="0" err="1">
                <a:effectLst/>
                <a:latin typeface="Times New Roman" panose="02020603050405020304" pitchFamily="18" charset="0"/>
                <a:ea typeface="Times New Roman" panose="02020603050405020304" pitchFamily="18" charset="0"/>
              </a:rPr>
              <a:t>Mashao</a:t>
            </a:r>
            <a:r>
              <a:rPr lang="en-US" sz="5500" dirty="0">
                <a:effectLst/>
                <a:latin typeface="Times New Roman" panose="02020603050405020304" pitchFamily="18" charset="0"/>
                <a:ea typeface="Times New Roman" panose="02020603050405020304" pitchFamily="18" charset="0"/>
              </a:rPr>
              <a:t>, D., 2006. Text-to-Speech Technology in Human-Computer Interaction. In 5th Conference on Human Computer Interaction in Southern Africa, South Africa (CHISA 2006, ACM SIGHI) (pp. 79-84).</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 </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[11] </a:t>
            </a:r>
            <a:r>
              <a:rPr lang="en-US" sz="5500" dirty="0" err="1">
                <a:effectLst/>
                <a:latin typeface="Times New Roman" panose="02020603050405020304" pitchFamily="18" charset="0"/>
                <a:ea typeface="Times New Roman" panose="02020603050405020304" pitchFamily="18" charset="0"/>
              </a:rPr>
              <a:t>Lindasalwa</a:t>
            </a:r>
            <a:r>
              <a:rPr lang="en-US" sz="5500" dirty="0">
                <a:effectLst/>
                <a:latin typeface="Times New Roman" panose="02020603050405020304" pitchFamily="18" charset="0"/>
                <a:ea typeface="Times New Roman" panose="02020603050405020304" pitchFamily="18" charset="0"/>
              </a:rPr>
              <a:t> Muda, </a:t>
            </a:r>
            <a:r>
              <a:rPr lang="en-US" sz="5500" dirty="0" err="1">
                <a:effectLst/>
                <a:latin typeface="Times New Roman" panose="02020603050405020304" pitchFamily="18" charset="0"/>
                <a:ea typeface="Times New Roman" panose="02020603050405020304" pitchFamily="18" charset="0"/>
              </a:rPr>
              <a:t>Mumtaj</a:t>
            </a:r>
            <a:r>
              <a:rPr lang="en-US" sz="5500" dirty="0">
                <a:effectLst/>
                <a:latin typeface="Times New Roman" panose="02020603050405020304" pitchFamily="18" charset="0"/>
                <a:ea typeface="Times New Roman" panose="02020603050405020304" pitchFamily="18" charset="0"/>
              </a:rPr>
              <a:t> Begam and I. </a:t>
            </a:r>
            <a:r>
              <a:rPr lang="en-US" sz="5500" dirty="0" err="1">
                <a:effectLst/>
                <a:latin typeface="Times New Roman" panose="02020603050405020304" pitchFamily="18" charset="0"/>
                <a:ea typeface="Times New Roman" panose="02020603050405020304" pitchFamily="18" charset="0"/>
              </a:rPr>
              <a:t>Elamvazuthi</a:t>
            </a:r>
            <a:r>
              <a:rPr lang="en-US" sz="5500" dirty="0">
                <a:effectLst/>
                <a:latin typeface="Times New Roman" panose="02020603050405020304" pitchFamily="18" charset="0"/>
                <a:ea typeface="Times New Roman" panose="02020603050405020304" pitchFamily="18" charset="0"/>
              </a:rPr>
              <a:t>, Voice Recognition Algorithms using Mel Frequency Cepstral Coefficient (MFCC) and Dynamic Time Warping (DTW) Techniques, Journal Of Computing, Volume 2, Issue 3, March 2010.</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 </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[12] </a:t>
            </a:r>
            <a:r>
              <a:rPr lang="en-US" sz="5500" dirty="0" err="1">
                <a:effectLst/>
                <a:latin typeface="Times New Roman" panose="02020603050405020304" pitchFamily="18" charset="0"/>
                <a:ea typeface="Times New Roman" panose="02020603050405020304" pitchFamily="18" charset="0"/>
              </a:rPr>
              <a:t>Parwinder</a:t>
            </a:r>
            <a:r>
              <a:rPr lang="en-US" sz="5500" dirty="0">
                <a:effectLst/>
                <a:latin typeface="Times New Roman" panose="02020603050405020304" pitchFamily="18" charset="0"/>
                <a:ea typeface="Times New Roman" panose="02020603050405020304" pitchFamily="18" charset="0"/>
              </a:rPr>
              <a:t> Pal Singh and Pushpa Rani, An Approach to Extract Feature using MFCC, IOSR Journal of Engineering, Vol. 04, August. 2014.</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 [13] </a:t>
            </a:r>
            <a:r>
              <a:rPr lang="en-US" sz="5500" dirty="0" err="1">
                <a:effectLst/>
                <a:latin typeface="Times New Roman" panose="02020603050405020304" pitchFamily="18" charset="0"/>
                <a:ea typeface="Times New Roman" panose="02020603050405020304" pitchFamily="18" charset="0"/>
              </a:rPr>
              <a:t>D.Shakina</a:t>
            </a:r>
            <a:r>
              <a:rPr lang="en-US" sz="5500" dirty="0">
                <a:effectLst/>
                <a:latin typeface="Times New Roman" panose="02020603050405020304" pitchFamily="18" charset="0"/>
                <a:ea typeface="Times New Roman" panose="02020603050405020304" pitchFamily="18" charset="0"/>
              </a:rPr>
              <a:t> </a:t>
            </a:r>
            <a:r>
              <a:rPr lang="en-US" sz="5500" dirty="0" err="1">
                <a:effectLst/>
                <a:latin typeface="Times New Roman" panose="02020603050405020304" pitchFamily="18" charset="0"/>
                <a:ea typeface="Times New Roman" panose="02020603050405020304" pitchFamily="18" charset="0"/>
              </a:rPr>
              <a:t>Deiv</a:t>
            </a:r>
            <a:r>
              <a:rPr lang="en-US" sz="5500" dirty="0">
                <a:effectLst/>
                <a:latin typeface="Times New Roman" panose="02020603050405020304" pitchFamily="18" charset="0"/>
                <a:ea typeface="Times New Roman" panose="02020603050405020304" pitchFamily="18" charset="0"/>
              </a:rPr>
              <a:t>, Gaurav, Mahua Bhattacharya, Automatic Gender Identification for Hindi Speech Recognition, International Journal of Computer Applications (0975 – 8887) Volume 31– No.5, October 2011. </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5500" dirty="0">
                <a:effectLst/>
                <a:latin typeface="Times New Roman" panose="02020603050405020304" pitchFamily="18" charset="0"/>
                <a:ea typeface="Times New Roman" panose="02020603050405020304" pitchFamily="18" charset="0"/>
              </a:rPr>
              <a:t>[14] M.A </a:t>
            </a:r>
            <a:r>
              <a:rPr lang="en-US" sz="5500" dirty="0" err="1">
                <a:effectLst/>
                <a:latin typeface="Times New Roman" panose="02020603050405020304" pitchFamily="18" charset="0"/>
                <a:ea typeface="Times New Roman" panose="02020603050405020304" pitchFamily="18" charset="0"/>
              </a:rPr>
              <a:t>Anusuya</a:t>
            </a:r>
            <a:r>
              <a:rPr lang="en-US" sz="5500" dirty="0">
                <a:latin typeface="Times New Roman" panose="02020603050405020304" pitchFamily="18" charset="0"/>
                <a:ea typeface="Times New Roman" panose="02020603050405020304" pitchFamily="18" charset="0"/>
              </a:rPr>
              <a:t>. and S.K. </a:t>
            </a:r>
            <a:r>
              <a:rPr lang="en-US" sz="5500" dirty="0" err="1">
                <a:latin typeface="Times New Roman" panose="02020603050405020304" pitchFamily="18" charset="0"/>
                <a:ea typeface="Times New Roman" panose="02020603050405020304" pitchFamily="18" charset="0"/>
              </a:rPr>
              <a:t>Katti</a:t>
            </a:r>
            <a:r>
              <a:rPr lang="en-US" sz="5500" dirty="0">
                <a:latin typeface="Times New Roman" panose="02020603050405020304" pitchFamily="18" charset="0"/>
                <a:ea typeface="Times New Roman" panose="02020603050405020304" pitchFamily="18" charset="0"/>
              </a:rPr>
              <a:t>, Front End Analysis of Speech Recognition- A review, Int J Speech Technol, Springer, DOI 10.1007/s10772-010-9088-7</a:t>
            </a:r>
            <a:endParaRPr lang="en-IN" sz="55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4900" dirty="0">
                <a:effectLst/>
                <a:latin typeface="Times New Roman" panose="02020603050405020304" pitchFamily="18" charset="0"/>
                <a:ea typeface="Times New Roman" panose="02020603050405020304" pitchFamily="18" charset="0"/>
              </a:rPr>
              <a:t> </a:t>
            </a:r>
            <a:endParaRPr lang="en-IN" sz="4900" dirty="0">
              <a:effectLst/>
              <a:latin typeface="Times New Roman" panose="02020603050405020304" pitchFamily="18" charset="0"/>
              <a:ea typeface="Times New Roman" panose="02020603050405020304" pitchFamily="18" charset="0"/>
            </a:endParaRPr>
          </a:p>
          <a:p>
            <a:endParaRPr lang="en-IN" sz="3100" dirty="0"/>
          </a:p>
        </p:txBody>
      </p:sp>
      <p:sp>
        <p:nvSpPr>
          <p:cNvPr id="4" name="Slide Number Placeholder 3">
            <a:extLst>
              <a:ext uri="{FF2B5EF4-FFF2-40B4-BE49-F238E27FC236}">
                <a16:creationId xmlns:a16="http://schemas.microsoft.com/office/drawing/2014/main" id="{DA23DA74-19C0-F5F2-F248-C91919FDA9D1}"/>
              </a:ext>
            </a:extLst>
          </p:cNvPr>
          <p:cNvSpPr>
            <a:spLocks noGrp="1"/>
          </p:cNvSpPr>
          <p:nvPr>
            <p:ph type="sldNum" sz="quarter" idx="12"/>
          </p:nvPr>
        </p:nvSpPr>
        <p:spPr/>
        <p:txBody>
          <a:bodyPr/>
          <a:lstStyle/>
          <a:p>
            <a:fld id="{BDCDBBEF-AA6C-4BA6-85B2-A17D7F280E38}" type="slidenum">
              <a:rPr lang="en-US" smtClean="0"/>
              <a:pPr/>
              <a:t>33</a:t>
            </a:fld>
            <a:endParaRPr lang="en-US"/>
          </a:p>
        </p:txBody>
      </p:sp>
    </p:spTree>
    <p:extLst>
      <p:ext uri="{BB962C8B-B14F-4D97-AF65-F5344CB8AC3E}">
        <p14:creationId xmlns:p14="http://schemas.microsoft.com/office/powerpoint/2010/main" val="94103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0EFF-105F-850D-545F-6E50CFBF9B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3737DC-5506-20E8-C4DC-35F8518AAEB6}"/>
              </a:ext>
            </a:extLst>
          </p:cNvPr>
          <p:cNvSpPr>
            <a:spLocks noGrp="1"/>
          </p:cNvSpPr>
          <p:nvPr>
            <p:ph idx="1"/>
          </p:nvPr>
        </p:nvSpPr>
        <p:spPr>
          <a:xfrm>
            <a:off x="838200" y="1825625"/>
            <a:ext cx="10515600" cy="2108200"/>
          </a:xfrm>
        </p:spPr>
        <p:txBody>
          <a:bodyPr>
            <a:normAutofit fontScale="62500" lnSpcReduction="20000"/>
          </a:bodyPr>
          <a:lstStyle/>
          <a:p>
            <a:pPr marL="0" indent="0">
              <a:lnSpc>
                <a:spcPct val="115000"/>
              </a:lnSpc>
              <a:spcBef>
                <a:spcPts val="195"/>
              </a:spcBef>
              <a:buNone/>
            </a:pPr>
            <a:r>
              <a:rPr lang="en-US" sz="2800" dirty="0">
                <a:effectLst/>
                <a:latin typeface="Times New Roman" panose="02020603050405020304" pitchFamily="18" charset="0"/>
                <a:ea typeface="Times New Roman" panose="02020603050405020304" pitchFamily="18" charset="0"/>
              </a:rPr>
              <a:t>[15] </a:t>
            </a:r>
            <a:r>
              <a:rPr lang="en-US" sz="2800" dirty="0" err="1">
                <a:effectLst/>
                <a:latin typeface="Times New Roman" panose="02020603050405020304" pitchFamily="18" charset="0"/>
                <a:ea typeface="Times New Roman" panose="02020603050405020304" pitchFamily="18" charset="0"/>
              </a:rPr>
              <a:t>M.Li</a:t>
            </a:r>
            <a:r>
              <a:rPr lang="en-US" sz="2800" dirty="0">
                <a:effectLst/>
                <a:latin typeface="Times New Roman" panose="02020603050405020304" pitchFamily="18" charset="0"/>
                <a:ea typeface="Times New Roman" panose="02020603050405020304" pitchFamily="18" charset="0"/>
              </a:rPr>
              <a:t>, K. Han and S. Narayanan, automatic Speaker Age and Gender Recognition Using Acoustic and Prosodic Level Information Fusion, Computer Speech and Language, Jan 2013.</a:t>
            </a:r>
          </a:p>
          <a:p>
            <a:pPr marL="0" indent="0">
              <a:lnSpc>
                <a:spcPct val="115000"/>
              </a:lnSpc>
              <a:spcBef>
                <a:spcPts val="195"/>
              </a:spcBef>
              <a:buNone/>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indent="0">
              <a:lnSpc>
                <a:spcPct val="115000"/>
              </a:lnSpc>
              <a:spcBef>
                <a:spcPts val="195"/>
              </a:spcBef>
              <a:buNone/>
            </a:pPr>
            <a:r>
              <a:rPr lang="en-US" sz="2800" dirty="0">
                <a:effectLst/>
                <a:latin typeface="Times New Roman" panose="02020603050405020304" pitchFamily="18" charset="0"/>
                <a:ea typeface="Times New Roman" panose="02020603050405020304" pitchFamily="18" charset="0"/>
              </a:rPr>
              <a:t>[16] Jamil </a:t>
            </a:r>
            <a:r>
              <a:rPr lang="en-US" sz="2800" dirty="0" err="1">
                <a:effectLst/>
                <a:latin typeface="Times New Roman" panose="02020603050405020304" pitchFamily="18" charset="0"/>
                <a:ea typeface="Times New Roman" panose="02020603050405020304" pitchFamily="18" charset="0"/>
              </a:rPr>
              <a:t>Ahma</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Mustansar</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Fiaz</a:t>
            </a:r>
            <a:r>
              <a:rPr lang="en-US" sz="2800" dirty="0">
                <a:effectLst/>
                <a:latin typeface="Times New Roman" panose="02020603050405020304" pitchFamily="18" charset="0"/>
                <a:ea typeface="Times New Roman" panose="02020603050405020304" pitchFamily="18" charset="0"/>
              </a:rPr>
              <a:t>, Soon-il Kwon, </a:t>
            </a:r>
            <a:r>
              <a:rPr lang="en-US" sz="2800" dirty="0" err="1">
                <a:effectLst/>
                <a:latin typeface="Times New Roman" panose="02020603050405020304" pitchFamily="18" charset="0"/>
                <a:ea typeface="Times New Roman" panose="02020603050405020304" pitchFamily="18" charset="0"/>
              </a:rPr>
              <a:t>Maleerat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Soanil</a:t>
            </a:r>
            <a:r>
              <a:rPr lang="en-US" sz="2800" dirty="0">
                <a:effectLst/>
                <a:latin typeface="Times New Roman" panose="02020603050405020304" pitchFamily="18" charset="0"/>
                <a:ea typeface="Times New Roman" panose="02020603050405020304" pitchFamily="18" charset="0"/>
              </a:rPr>
              <a:t>, Bay Vo and Sung </a:t>
            </a:r>
            <a:r>
              <a:rPr lang="en-US" sz="2800" dirty="0" err="1">
                <a:effectLst/>
                <a:latin typeface="Times New Roman" panose="02020603050405020304" pitchFamily="18" charset="0"/>
                <a:ea typeface="Times New Roman" panose="02020603050405020304" pitchFamily="18" charset="0"/>
              </a:rPr>
              <a:t>Wook</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Baik</a:t>
            </a:r>
            <a:r>
              <a:rPr lang="en-US" sz="2800" dirty="0">
                <a:effectLst/>
                <a:latin typeface="Times New Roman" panose="02020603050405020304" pitchFamily="18" charset="0"/>
                <a:ea typeface="Times New Roman" panose="02020603050405020304" pitchFamily="18" charset="0"/>
              </a:rPr>
              <a:t>, Gender Identification using the MFCC for Telephone Applications- A </a:t>
            </a:r>
            <a:r>
              <a:rPr lang="en-US" sz="2800" dirty="0" err="1">
                <a:effectLst/>
                <a:latin typeface="Times New Roman" panose="02020603050405020304" pitchFamily="18" charset="0"/>
                <a:ea typeface="Times New Roman" panose="02020603050405020304" pitchFamily="18" charset="0"/>
              </a:rPr>
              <a:t>Comparitive</a:t>
            </a:r>
            <a:r>
              <a:rPr lang="en-US" sz="2800" dirty="0">
                <a:effectLst/>
                <a:latin typeface="Times New Roman" panose="02020603050405020304" pitchFamily="18" charset="0"/>
                <a:ea typeface="Times New Roman" panose="02020603050405020304" pitchFamily="18" charset="0"/>
              </a:rPr>
              <a:t> Study, International Journal of Computer Science and Electronics Engineering (IJCSEE) 2015.</a:t>
            </a:r>
            <a:endParaRPr lang="en-IN" sz="2800" dirty="0">
              <a:effectLst/>
              <a:latin typeface="Times New Roman" panose="02020603050405020304" pitchFamily="18" charset="0"/>
              <a:ea typeface="Times New Roman" panose="02020603050405020304" pitchFamily="18" charset="0"/>
            </a:endParaRPr>
          </a:p>
          <a:p>
            <a:pPr marL="0" marR="104775" indent="0">
              <a:spcBef>
                <a:spcPts val="790"/>
              </a:spcBef>
              <a:spcAft>
                <a:spcPts val="0"/>
              </a:spcAft>
              <a:buNone/>
              <a:tabLst>
                <a:tab pos="521335" algn="l"/>
                <a:tab pos="521970" algn="l"/>
              </a:tabLst>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F2E4B3E-F2D9-E727-9850-316C5AD1128F}"/>
              </a:ext>
            </a:extLst>
          </p:cNvPr>
          <p:cNvSpPr>
            <a:spLocks noGrp="1"/>
          </p:cNvSpPr>
          <p:nvPr>
            <p:ph type="sldNum" sz="quarter" idx="12"/>
          </p:nvPr>
        </p:nvSpPr>
        <p:spPr/>
        <p:txBody>
          <a:bodyPr/>
          <a:lstStyle/>
          <a:p>
            <a:fld id="{BDCDBBEF-AA6C-4BA6-85B2-A17D7F280E38}" type="slidenum">
              <a:rPr lang="en-US" smtClean="0"/>
              <a:pPr/>
              <a:t>34</a:t>
            </a:fld>
            <a:endParaRPr lang="en-US"/>
          </a:p>
        </p:txBody>
      </p:sp>
    </p:spTree>
    <p:extLst>
      <p:ext uri="{BB962C8B-B14F-4D97-AF65-F5344CB8AC3E}">
        <p14:creationId xmlns:p14="http://schemas.microsoft.com/office/powerpoint/2010/main" val="401746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968375"/>
            <a:ext cx="10763250" cy="5200650"/>
          </a:xfrm>
        </p:spPr>
        <p:txBody>
          <a:bodyPr>
            <a:normAutofit fontScale="25000" lnSpcReduction="20000"/>
          </a:bodyPr>
          <a:lstStyle/>
          <a:p>
            <a:pPr marL="0" indent="0">
              <a:buNone/>
            </a:pPr>
            <a:r>
              <a:rPr lang="en-US" sz="8000" dirty="0"/>
              <a:t>This voice assistant can do the following things:</a:t>
            </a:r>
          </a:p>
          <a:p>
            <a:pPr marL="0" indent="0">
              <a:buNone/>
            </a:pPr>
            <a:endParaRPr lang="en-US" sz="8000" dirty="0"/>
          </a:p>
          <a:p>
            <a:pPr marL="514350" indent="-514350">
              <a:buAutoNum type="arabicPeriod"/>
            </a:pPr>
            <a:r>
              <a:rPr lang="en-US" sz="8000" dirty="0"/>
              <a:t>Voice assistant is able to do conversation with you.</a:t>
            </a:r>
          </a:p>
          <a:p>
            <a:pPr marL="514350" indent="-514350">
              <a:buAutoNum type="arabicPeriod"/>
            </a:pPr>
            <a:r>
              <a:rPr lang="en-US" sz="8000" dirty="0"/>
              <a:t>It is able to do any kind of calculation such as add, subtract, multiply, divide, trigonometric operations, etc.</a:t>
            </a:r>
          </a:p>
          <a:p>
            <a:pPr marL="514350" indent="-514350">
              <a:buAutoNum type="arabicPeriod" startAt="3"/>
            </a:pPr>
            <a:r>
              <a:rPr lang="en-US" sz="8000" dirty="0"/>
              <a:t>This voice assistant having two voices. i.e., male voice and female voice. We can use any one</a:t>
            </a:r>
          </a:p>
          <a:p>
            <a:pPr marL="0" indent="0">
              <a:buNone/>
            </a:pPr>
            <a:r>
              <a:rPr lang="en-US" sz="8000" dirty="0"/>
              <a:t>          of them and we can change that voice any time.</a:t>
            </a:r>
          </a:p>
          <a:p>
            <a:pPr marL="514350" indent="-514350">
              <a:buAutoNum type="arabicPeriod" startAt="4"/>
            </a:pPr>
            <a:r>
              <a:rPr lang="en-US" sz="8000" dirty="0"/>
              <a:t>It is able to give answer of any question.</a:t>
            </a:r>
          </a:p>
          <a:p>
            <a:pPr marL="514350" indent="-514350">
              <a:buAutoNum type="arabicPeriod" startAt="4"/>
            </a:pPr>
            <a:r>
              <a:rPr lang="en-US" sz="8000" dirty="0"/>
              <a:t>It can open any website, YouTube, Google. We have to tell the name of that website to the voice   assistant to open that website.</a:t>
            </a:r>
          </a:p>
          <a:p>
            <a:pPr marL="0" indent="0">
              <a:buNone/>
            </a:pPr>
            <a:r>
              <a:rPr lang="en-US" sz="8000" dirty="0"/>
              <a:t>6.       Can close the website.</a:t>
            </a:r>
          </a:p>
          <a:p>
            <a:pPr marL="0" indent="0">
              <a:buNone/>
            </a:pPr>
            <a:r>
              <a:rPr lang="en-US" sz="8000" dirty="0"/>
              <a:t>7.       It is able to open any app and file in your device. e.g. Word, Excel, WhatsApp, Gallery, etc.</a:t>
            </a:r>
          </a:p>
          <a:p>
            <a:pPr marL="0" indent="0">
              <a:buNone/>
            </a:pPr>
            <a:r>
              <a:rPr lang="en-US" sz="8000" dirty="0"/>
              <a:t>8.       It is able to tell us current time and current, tomorrow, yesterday and some other dates.</a:t>
            </a:r>
          </a:p>
          <a:p>
            <a:pPr marL="514350" indent="-514350">
              <a:lnSpc>
                <a:spcPct val="120000"/>
              </a:lnSpc>
              <a:buAutoNum type="arabicPeriod" startAt="9"/>
            </a:pPr>
            <a:r>
              <a:rPr lang="en-US" sz="8000" dirty="0"/>
              <a:t>It can recognize the voice of male and female and addresses respectively as sir and mam.</a:t>
            </a:r>
          </a:p>
          <a:p>
            <a:pPr marL="0" indent="0">
              <a:buNone/>
            </a:pPr>
            <a:r>
              <a:rPr lang="en-US" sz="8000" dirty="0"/>
              <a:t>10.     It is able to repeat after the user commands.</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340101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FD41D-8304-E9FE-17D4-963C3FE66E7D}"/>
              </a:ext>
            </a:extLst>
          </p:cNvPr>
          <p:cNvSpPr>
            <a:spLocks noGrp="1"/>
          </p:cNvSpPr>
          <p:nvPr>
            <p:ph idx="1"/>
          </p:nvPr>
        </p:nvSpPr>
        <p:spPr>
          <a:xfrm>
            <a:off x="542925" y="1216025"/>
            <a:ext cx="11287125" cy="5432425"/>
          </a:xfrm>
        </p:spPr>
        <p:txBody>
          <a:bodyPr>
            <a:normAutofit fontScale="70000" lnSpcReduction="20000"/>
          </a:bodyPr>
          <a:lstStyle/>
          <a:p>
            <a:pPr marL="0" indent="0">
              <a:buNone/>
            </a:pPr>
            <a:r>
              <a:rPr lang="en-US" dirty="0"/>
              <a:t>11.    It can click your photo.</a:t>
            </a:r>
          </a:p>
          <a:p>
            <a:pPr marL="0" indent="0">
              <a:buNone/>
            </a:pPr>
            <a:r>
              <a:rPr lang="en-US" dirty="0"/>
              <a:t>12.    It can take screenshot.</a:t>
            </a:r>
          </a:p>
          <a:p>
            <a:pPr marL="514350" indent="-514350">
              <a:buAutoNum type="arabicPeriod" startAt="13"/>
            </a:pPr>
            <a:r>
              <a:rPr lang="en-US" dirty="0"/>
              <a:t> We can set alarm in it.</a:t>
            </a:r>
          </a:p>
          <a:p>
            <a:pPr marL="514350" indent="-514350">
              <a:buAutoNum type="arabicPeriod" startAt="13"/>
            </a:pPr>
            <a:r>
              <a:rPr lang="en-US" dirty="0"/>
              <a:t> We can play Tic Tac Toe game which I have made using </a:t>
            </a:r>
            <a:r>
              <a:rPr lang="en-US" dirty="0" err="1"/>
              <a:t>Tkinter</a:t>
            </a:r>
            <a:r>
              <a:rPr lang="en-US" dirty="0"/>
              <a:t> and also some online games   which I linked to it.</a:t>
            </a:r>
          </a:p>
          <a:p>
            <a:pPr marL="0" indent="0">
              <a:buNone/>
            </a:pPr>
            <a:r>
              <a:rPr lang="en-US" dirty="0"/>
              <a:t>15.     It is able to do sentiment analysis by inputting emojis.</a:t>
            </a:r>
          </a:p>
          <a:p>
            <a:pPr marL="0" indent="0">
              <a:buNone/>
            </a:pPr>
            <a:r>
              <a:rPr lang="en-US" dirty="0"/>
              <a:t>16.     It is able to detect human faces.</a:t>
            </a:r>
          </a:p>
          <a:p>
            <a:pPr marL="0" indent="0">
              <a:buNone/>
            </a:pPr>
            <a:r>
              <a:rPr lang="en-US" dirty="0"/>
              <a:t>17.     It can perform brightness control, sound control, night light control, etc. by voice    commands.</a:t>
            </a:r>
          </a:p>
          <a:p>
            <a:pPr marL="0" indent="0">
              <a:buNone/>
            </a:pPr>
            <a:r>
              <a:rPr lang="en-US" dirty="0"/>
              <a:t>18.     It is able to play some keys of piano.</a:t>
            </a:r>
          </a:p>
          <a:p>
            <a:pPr marL="514350" indent="-514350">
              <a:buAutoNum type="arabicPeriod" startAt="19"/>
            </a:pPr>
            <a:r>
              <a:rPr lang="en-US" dirty="0"/>
              <a:t>It can search files present in the system/laptop.</a:t>
            </a:r>
          </a:p>
          <a:p>
            <a:pPr marL="514350" indent="-514350">
              <a:buAutoNum type="arabicPeriod" startAt="19"/>
            </a:pPr>
            <a:r>
              <a:rPr lang="en-US" dirty="0"/>
              <a:t>We can give the review to this voice assistant and it will be recorded in the database.</a:t>
            </a:r>
          </a:p>
          <a:p>
            <a:pPr marL="514350" indent="-514350">
              <a:lnSpc>
                <a:spcPct val="120000"/>
              </a:lnSpc>
              <a:buAutoNum type="arabicPeriod" startAt="19"/>
            </a:pPr>
            <a:endParaRPr lang="en-US" dirty="0"/>
          </a:p>
          <a:p>
            <a:pPr marL="0" indent="0">
              <a:lnSpc>
                <a:spcPct val="120000"/>
              </a:lnSpc>
              <a:buNone/>
            </a:pPr>
            <a:r>
              <a:rPr lang="en-US" dirty="0"/>
              <a:t>Other than these functions, the voice assistant can maintain your personalized to-do list in which you can add or remove any task and Further  it can also recommend articles based on your to-do tasks.</a:t>
            </a:r>
          </a:p>
          <a:p>
            <a:endParaRPr lang="en-IN" dirty="0"/>
          </a:p>
        </p:txBody>
      </p:sp>
      <p:sp>
        <p:nvSpPr>
          <p:cNvPr id="4" name="Slide Number Placeholder 3">
            <a:extLst>
              <a:ext uri="{FF2B5EF4-FFF2-40B4-BE49-F238E27FC236}">
                <a16:creationId xmlns:a16="http://schemas.microsoft.com/office/drawing/2014/main" id="{4E6CEA41-5BBD-75D4-F5D7-6684D4FAD32C}"/>
              </a:ext>
            </a:extLst>
          </p:cNvPr>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664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a:xfrm>
            <a:off x="838200" y="1530350"/>
            <a:ext cx="10515600" cy="4826000"/>
          </a:xfrm>
        </p:spPr>
        <p:txBody>
          <a:bodyPr/>
          <a:lstStyle/>
          <a:p>
            <a:pPr marL="0" indent="0">
              <a:buNone/>
            </a:pPr>
            <a:r>
              <a:rPr lang="en-US" sz="2000" dirty="0">
                <a:effectLst/>
                <a:latin typeface="Times New Roman" panose="02020603050405020304" pitchFamily="18" charset="0"/>
                <a:ea typeface="Times New Roman" panose="02020603050405020304" pitchFamily="18" charset="0"/>
              </a:rPr>
              <a:t>As we know each human have their own characteristics and every developer applies his own method and approaches for development of a product. One assistant can synthesize speech more qualitatively, another can more accurately and without additional explanations and corrections perform tasks, others are able to perform a narrower range of tasks, but most accurately and as the user wants. Therefore, there is no such assistant that can perform all the work and tasks equally.</a:t>
            </a:r>
          </a:p>
          <a:p>
            <a:pPr marL="0" indent="0">
              <a:buNone/>
            </a:pPr>
            <a:r>
              <a:rPr lang="en-US" sz="2000" dirty="0">
                <a:effectLst/>
                <a:latin typeface="Times New Roman" panose="02020603050405020304" pitchFamily="18" charset="0"/>
                <a:ea typeface="Times New Roman" panose="02020603050405020304" pitchFamily="18" charset="0"/>
              </a:rPr>
              <a:t> The set of characteristics that an assistant has depends on the area on which developer paid more attention. Since all system are based on machine learning and use for their creation huge amounts of data collected from various sources and then trained on them, an important role is played by the source of this data.</a:t>
            </a:r>
          </a:p>
          <a:p>
            <a:pPr marL="0" indent="0">
              <a:buNone/>
            </a:pPr>
            <a:r>
              <a:rPr lang="en-US" sz="2000" dirty="0">
                <a:effectLst/>
                <a:latin typeface="Times New Roman" panose="02020603050405020304" pitchFamily="18" charset="0"/>
                <a:ea typeface="Times New Roman" panose="02020603050405020304" pitchFamily="18" charset="0"/>
              </a:rPr>
              <a:t>Despite the different approaches to learn different algorithms, the principle of building voice assistant remains the same. The technologies that are used to build a voice assistant that can interact with the humans are </a:t>
            </a:r>
            <a:r>
              <a:rPr lang="en-US" sz="2000" b="1" dirty="0">
                <a:effectLst/>
                <a:latin typeface="Times New Roman" panose="02020603050405020304" pitchFamily="18" charset="0"/>
                <a:ea typeface="Times New Roman" panose="02020603050405020304" pitchFamily="18" charset="0"/>
              </a:rPr>
              <a:t>speech recognition, Teach-To-Speech, voice biometrics, dialog manager, natural language understanding</a:t>
            </a:r>
            <a:r>
              <a:rPr lang="en-US" sz="2000" dirty="0">
                <a:effectLst/>
                <a:latin typeface="Times New Roman" panose="02020603050405020304" pitchFamily="18" charset="0"/>
                <a:ea typeface="Times New Roman" panose="02020603050405020304" pitchFamily="18" charset="0"/>
              </a:rPr>
              <a:t> and</a:t>
            </a:r>
            <a:r>
              <a:rPr lang="en-US" sz="2000" b="1" dirty="0">
                <a:effectLst/>
                <a:latin typeface="Times New Roman" panose="02020603050405020304" pitchFamily="18" charset="0"/>
                <a:ea typeface="Times New Roman" panose="02020603050405020304" pitchFamily="18" charset="0"/>
              </a:rPr>
              <a:t> named entity recognition</a:t>
            </a:r>
            <a:r>
              <a:rPr lang="en-US" sz="2000" dirty="0">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09303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6"/>
            <a:ext cx="10515600" cy="1233489"/>
          </a:xfrm>
        </p:spPr>
        <p:txBody>
          <a:bodyPr/>
          <a:lstStyle/>
          <a:p>
            <a:r>
              <a:rPr lang="en-US" dirty="0"/>
              <a:t>Objectives of the Work</a:t>
            </a:r>
          </a:p>
        </p:txBody>
      </p:sp>
      <p:sp>
        <p:nvSpPr>
          <p:cNvPr id="3" name="Content Placeholder 2"/>
          <p:cNvSpPr>
            <a:spLocks noGrp="1"/>
          </p:cNvSpPr>
          <p:nvPr>
            <p:ph idx="1"/>
          </p:nvPr>
        </p:nvSpPr>
        <p:spPr>
          <a:xfrm>
            <a:off x="838199" y="1266825"/>
            <a:ext cx="10810875" cy="5657850"/>
          </a:xfrm>
        </p:spPr>
        <p:txBody>
          <a:bodyPr>
            <a:normAutofit fontScale="77500" lnSpcReduction="20000"/>
          </a:bodyPr>
          <a:lstStyle/>
          <a:p>
            <a:pPr marL="342900" lvl="0" indent="-342900" algn="just">
              <a:lnSpc>
                <a:spcPct val="115000"/>
              </a:lnSpc>
              <a:spcBef>
                <a:spcPts val="195"/>
              </a:spcBef>
              <a:spcAft>
                <a:spcPts val="800"/>
              </a:spcAft>
              <a:buFont typeface="+mj-lt"/>
              <a:buAutoNum type="alphaUcPeriod"/>
            </a:pPr>
            <a:r>
              <a:rPr lang="en-US" sz="2300" b="1" dirty="0">
                <a:effectLst/>
                <a:latin typeface="Times New Roman" panose="02020603050405020304" pitchFamily="18" charset="0"/>
                <a:ea typeface="Times New Roman" panose="02020603050405020304" pitchFamily="18" charset="0"/>
              </a:rPr>
              <a:t>Voice Recognition</a:t>
            </a:r>
            <a:r>
              <a:rPr lang="en-US" sz="2300" dirty="0">
                <a:effectLst/>
                <a:latin typeface="Times New Roman" panose="02020603050405020304" pitchFamily="18" charset="0"/>
                <a:ea typeface="Times New Roman" panose="02020603050405020304" pitchFamily="18" charset="0"/>
              </a:rPr>
              <a:t>:</a:t>
            </a:r>
            <a:endParaRPr lang="en-IN" sz="2300" dirty="0">
              <a:effectLst/>
              <a:latin typeface="Times New Roman" panose="02020603050405020304" pitchFamily="18" charset="0"/>
              <a:ea typeface="Times New Roman" panose="02020603050405020304" pitchFamily="18" charset="0"/>
            </a:endParaRPr>
          </a:p>
          <a:p>
            <a:pPr marL="292735" indent="0" algn="just">
              <a:lnSpc>
                <a:spcPct val="115000"/>
              </a:lnSpc>
              <a:spcBef>
                <a:spcPts val="195"/>
              </a:spcBef>
              <a:buNone/>
            </a:pPr>
            <a:r>
              <a:rPr lang="en-US" sz="2300" dirty="0">
                <a:effectLst/>
                <a:latin typeface="Times New Roman" panose="02020603050405020304" pitchFamily="18" charset="0"/>
                <a:ea typeface="Times New Roman" panose="02020603050405020304" pitchFamily="18" charset="0"/>
              </a:rPr>
              <a:t>Voice gender identification relies on three important steps:</a:t>
            </a:r>
            <a:endParaRPr lang="en-IN" sz="2300" dirty="0">
              <a:effectLst/>
              <a:latin typeface="Times New Roman" panose="02020603050405020304" pitchFamily="18" charset="0"/>
              <a:ea typeface="Times New Roman" panose="02020603050405020304" pitchFamily="18" charset="0"/>
            </a:endParaRPr>
          </a:p>
          <a:p>
            <a:pPr marL="292735" indent="0" algn="just">
              <a:lnSpc>
                <a:spcPct val="115000"/>
              </a:lnSpc>
              <a:spcBef>
                <a:spcPts val="195"/>
              </a:spcBef>
              <a:buNone/>
            </a:pPr>
            <a:r>
              <a:rPr lang="en-US" sz="2300" dirty="0">
                <a:effectLst/>
                <a:latin typeface="Times New Roman" panose="02020603050405020304" pitchFamily="18" charset="0"/>
                <a:ea typeface="Times New Roman" panose="02020603050405020304" pitchFamily="18" charset="0"/>
              </a:rPr>
              <a:t>-&gt;  Extracting from the training set MFCC features (13 per time window usually)</a:t>
            </a:r>
            <a:endParaRPr lang="en-IN" sz="2300" dirty="0">
              <a:effectLst/>
              <a:latin typeface="Times New Roman" panose="02020603050405020304" pitchFamily="18" charset="0"/>
              <a:ea typeface="Times New Roman" panose="02020603050405020304" pitchFamily="18" charset="0"/>
            </a:endParaRPr>
          </a:p>
          <a:p>
            <a:pPr marL="292735" indent="0" algn="just">
              <a:lnSpc>
                <a:spcPct val="115000"/>
              </a:lnSpc>
              <a:spcBef>
                <a:spcPts val="195"/>
              </a:spcBef>
              <a:buNone/>
            </a:pPr>
            <a:r>
              <a:rPr lang="en-US" sz="2300" dirty="0">
                <a:effectLst/>
                <a:latin typeface="Times New Roman" panose="02020603050405020304" pitchFamily="18" charset="0"/>
                <a:ea typeface="Times New Roman" panose="02020603050405020304" pitchFamily="18" charset="0"/>
              </a:rPr>
              <a:t>-&gt;  Train two Gaussian Mixture Models (GMMs) on the feature matrices created (</a:t>
            </a:r>
            <a:r>
              <a:rPr lang="en-US" sz="2300" dirty="0" err="1">
                <a:effectLst/>
                <a:latin typeface="Times New Roman" panose="02020603050405020304" pitchFamily="18" charset="0"/>
                <a:ea typeface="Times New Roman" panose="02020603050405020304" pitchFamily="18" charset="0"/>
              </a:rPr>
              <a:t>N_records</a:t>
            </a:r>
            <a:r>
              <a:rPr lang="en-US" sz="2300" dirty="0">
                <a:effectLst/>
                <a:latin typeface="Times New Roman" panose="02020603050405020304" pitchFamily="18" charset="0"/>
                <a:ea typeface="Times New Roman" panose="02020603050405020304" pitchFamily="18" charset="0"/>
              </a:rPr>
              <a:t> x 13), one for  each genre</a:t>
            </a:r>
            <a:endParaRPr lang="en-IN" sz="2300" dirty="0">
              <a:effectLst/>
              <a:latin typeface="Times New Roman" panose="02020603050405020304" pitchFamily="18" charset="0"/>
              <a:ea typeface="Times New Roman" panose="02020603050405020304" pitchFamily="18" charset="0"/>
            </a:endParaRPr>
          </a:p>
          <a:p>
            <a:pPr marL="292735" indent="0" algn="just">
              <a:lnSpc>
                <a:spcPct val="115000"/>
              </a:lnSpc>
              <a:spcBef>
                <a:spcPts val="195"/>
              </a:spcBef>
              <a:buNone/>
            </a:pPr>
            <a:r>
              <a:rPr lang="en-US" sz="2300" dirty="0">
                <a:effectLst/>
                <a:latin typeface="Times New Roman" panose="02020603050405020304" pitchFamily="18" charset="0"/>
                <a:ea typeface="Times New Roman" panose="02020603050405020304" pitchFamily="18" charset="0"/>
              </a:rPr>
              <a:t>-&gt;  In prediction, compute the likelihood of each gender using the trained GMMs, and pick the most likely gender</a:t>
            </a:r>
          </a:p>
          <a:p>
            <a:pPr marL="292735" indent="0" algn="just">
              <a:lnSpc>
                <a:spcPct val="115000"/>
              </a:lnSpc>
              <a:spcBef>
                <a:spcPts val="195"/>
              </a:spcBef>
              <a:buNone/>
            </a:pPr>
            <a:r>
              <a:rPr lang="en-US" sz="2300" dirty="0">
                <a:effectLst/>
                <a:latin typeface="Times New Roman" panose="02020603050405020304" pitchFamily="18" charset="0"/>
                <a:ea typeface="Times New Roman" panose="02020603050405020304" pitchFamily="18" charset="0"/>
              </a:rPr>
              <a:t> </a:t>
            </a:r>
            <a:endParaRPr lang="en-IN" sz="2300" dirty="0">
              <a:effectLst/>
              <a:latin typeface="Times New Roman" panose="02020603050405020304" pitchFamily="18" charset="0"/>
              <a:ea typeface="Times New Roman" panose="02020603050405020304" pitchFamily="18" charset="0"/>
            </a:endParaRPr>
          </a:p>
          <a:p>
            <a:pPr marL="342900" indent="-342900">
              <a:buAutoNum type="alphaUcPeriod" startAt="2"/>
            </a:pPr>
            <a:r>
              <a:rPr lang="en-US" sz="2300" b="1" dirty="0">
                <a:effectLst/>
                <a:latin typeface="Times New Roman" panose="02020603050405020304" pitchFamily="18" charset="0"/>
                <a:ea typeface="Times New Roman" panose="02020603050405020304" pitchFamily="18" charset="0"/>
              </a:rPr>
              <a:t>To-do list and recommendation system</a:t>
            </a:r>
          </a:p>
          <a:p>
            <a:pPr marL="0" indent="0">
              <a:buNone/>
            </a:pPr>
            <a:endParaRPr lang="en-US" sz="2300" b="1" dirty="0">
              <a:effectLst/>
              <a:latin typeface="Times New Roman" panose="02020603050405020304" pitchFamily="18" charset="0"/>
              <a:ea typeface="Times New Roman" panose="02020603050405020304" pitchFamily="18" charset="0"/>
            </a:endParaRPr>
          </a:p>
          <a:p>
            <a:pPr marL="0" indent="0">
              <a:buNone/>
            </a:pPr>
            <a:r>
              <a:rPr lang="en-US" sz="2300" b="1" dirty="0">
                <a:latin typeface="Times New Roman" panose="02020603050405020304" pitchFamily="18" charset="0"/>
              </a:rPr>
              <a:t>C. </a:t>
            </a:r>
            <a:r>
              <a:rPr lang="en-US" sz="2300" b="1" dirty="0">
                <a:effectLst/>
                <a:latin typeface="Times New Roman" panose="02020603050405020304" pitchFamily="18" charset="0"/>
                <a:ea typeface="Times New Roman" panose="02020603050405020304" pitchFamily="18" charset="0"/>
              </a:rPr>
              <a:t>Tasks performed by assistant:</a:t>
            </a:r>
          </a:p>
          <a:p>
            <a:pPr marL="0" indent="0">
              <a:buNone/>
            </a:pPr>
            <a:r>
              <a:rPr lang="en-US" sz="2300" b="1" i="1" dirty="0">
                <a:effectLst/>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Speech Recognition</a:t>
            </a:r>
            <a:endParaRPr lang="en-US" sz="2300" b="1" i="1" dirty="0">
              <a:effectLst/>
              <a:latin typeface="Times New Roman" panose="02020603050405020304" pitchFamily="18" charset="0"/>
              <a:ea typeface="Times New Roman" panose="02020603050405020304" pitchFamily="18" charset="0"/>
            </a:endParaRPr>
          </a:p>
          <a:p>
            <a:pPr marL="0" indent="0">
              <a:buNone/>
            </a:pPr>
            <a:r>
              <a:rPr lang="en-US" sz="2300" b="1" i="1" dirty="0">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Text-To-Speech</a:t>
            </a:r>
          </a:p>
          <a:p>
            <a:pPr marL="0" indent="0">
              <a:buNone/>
            </a:pPr>
            <a:r>
              <a:rPr lang="en-US" sz="2300" b="1" i="1" dirty="0">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Python backend</a:t>
            </a:r>
          </a:p>
          <a:p>
            <a:pPr marL="0" indent="0">
              <a:buNone/>
            </a:pPr>
            <a:r>
              <a:rPr lang="en-US" sz="2300" b="1" i="1" dirty="0">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System Calls</a:t>
            </a:r>
            <a:endParaRPr lang="en-US" sz="2300" b="1" i="1" dirty="0">
              <a:latin typeface="Times New Roman" panose="02020603050405020304" pitchFamily="18" charset="0"/>
              <a:ea typeface="Times New Roman" panose="02020603050405020304" pitchFamily="18" charset="0"/>
            </a:endParaRPr>
          </a:p>
          <a:p>
            <a:pPr marL="0" indent="0">
              <a:buNone/>
            </a:pPr>
            <a:r>
              <a:rPr lang="en-US" sz="2300" b="1" i="1" dirty="0">
                <a:effectLst/>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Соntent  Extrасtiоn</a:t>
            </a:r>
          </a:p>
          <a:p>
            <a:pPr marL="0" indent="0">
              <a:buNone/>
            </a:pPr>
            <a:r>
              <a:rPr lang="en-US" sz="2300" i="1" dirty="0">
                <a:latin typeface="Times New Roman" panose="02020603050405020304" pitchFamily="18" charset="0"/>
                <a:ea typeface="Times New Roman" panose="02020603050405020304" pitchFamily="18" charset="0"/>
              </a:rPr>
              <a:t>            </a:t>
            </a:r>
            <a:r>
              <a:rPr lang="en-US" sz="2300" i="1" dirty="0">
                <a:effectLst/>
                <a:latin typeface="Times New Roman" panose="02020603050405020304" pitchFamily="18" charset="0"/>
                <a:ea typeface="Times New Roman" panose="02020603050405020304" pitchFamily="18" charset="0"/>
              </a:rPr>
              <a:t>File searching</a:t>
            </a:r>
          </a:p>
          <a:p>
            <a:pPr marL="0" indent="0">
              <a:buNone/>
            </a:pPr>
            <a:r>
              <a:rPr lang="en-US" sz="2200" i="1" dirty="0">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913"/>
            <a:ext cx="10515600" cy="1100138"/>
          </a:xfrm>
        </p:spPr>
        <p:txBody>
          <a:bodyPr/>
          <a:lstStyle/>
          <a:p>
            <a:r>
              <a:rPr lang="en-US" dirty="0"/>
              <a:t>Methodology used</a:t>
            </a:r>
          </a:p>
        </p:txBody>
      </p:sp>
      <p:sp>
        <p:nvSpPr>
          <p:cNvPr id="3" name="Content Placeholder 2"/>
          <p:cNvSpPr>
            <a:spLocks noGrp="1"/>
          </p:cNvSpPr>
          <p:nvPr>
            <p:ph idx="1"/>
          </p:nvPr>
        </p:nvSpPr>
        <p:spPr>
          <a:xfrm>
            <a:off x="700087" y="1162051"/>
            <a:ext cx="10791825" cy="5791199"/>
          </a:xfrm>
        </p:spPr>
        <p:txBody>
          <a:bodyPr>
            <a:normAutofit fontScale="47500" lnSpcReduction="20000"/>
          </a:bodyPr>
          <a:lstStyle/>
          <a:p>
            <a:pPr marL="0" indent="0">
              <a:lnSpc>
                <a:spcPct val="120000"/>
              </a:lnSpc>
              <a:spcAft>
                <a:spcPts val="1560"/>
              </a:spcAft>
              <a:buNone/>
            </a:pPr>
            <a:r>
              <a:rPr lang="en-US" sz="4200" dirty="0">
                <a:solidFill>
                  <a:srgbClr val="202124"/>
                </a:solidFill>
                <a:effectLst/>
                <a:latin typeface="Times New Roman" panose="02020603050405020304" pitchFamily="18" charset="0"/>
                <a:ea typeface="Times New Roman" panose="02020603050405020304" pitchFamily="18" charset="0"/>
              </a:rPr>
              <a:t>In sound processing, the </a:t>
            </a:r>
            <a:r>
              <a:rPr lang="en-US" sz="4200" b="1" dirty="0" err="1">
                <a:solidFill>
                  <a:srgbClr val="202124"/>
                </a:solidFill>
                <a:effectLst/>
                <a:latin typeface="Times New Roman" panose="02020603050405020304" pitchFamily="18" charset="0"/>
                <a:ea typeface="Times New Roman" panose="02020603050405020304" pitchFamily="18" charset="0"/>
              </a:rPr>
              <a:t>mel</a:t>
            </a:r>
            <a:r>
              <a:rPr lang="en-US" sz="4200" b="1" dirty="0">
                <a:solidFill>
                  <a:srgbClr val="202124"/>
                </a:solidFill>
                <a:effectLst/>
                <a:latin typeface="Times New Roman" panose="02020603050405020304" pitchFamily="18" charset="0"/>
                <a:ea typeface="Times New Roman" panose="02020603050405020304" pitchFamily="18" charset="0"/>
              </a:rPr>
              <a:t>-frequency </a:t>
            </a:r>
            <a:r>
              <a:rPr lang="en-US" sz="4200" b="1" dirty="0" err="1">
                <a:solidFill>
                  <a:srgbClr val="202124"/>
                </a:solidFill>
                <a:effectLst/>
                <a:latin typeface="Times New Roman" panose="02020603050405020304" pitchFamily="18" charset="0"/>
                <a:ea typeface="Times New Roman" panose="02020603050405020304" pitchFamily="18" charset="0"/>
              </a:rPr>
              <a:t>cepstrum</a:t>
            </a:r>
            <a:r>
              <a:rPr lang="en-US" sz="4200" dirty="0">
                <a:solidFill>
                  <a:srgbClr val="202124"/>
                </a:solidFill>
                <a:effectLst/>
                <a:latin typeface="Times New Roman" panose="02020603050405020304" pitchFamily="18" charset="0"/>
                <a:ea typeface="Times New Roman" panose="02020603050405020304" pitchFamily="18" charset="0"/>
              </a:rPr>
              <a:t> (MFC) is a representation of the short-term power spectrum of a sound, based on a linear cosine transform of a log power spectrum on a nonlinear </a:t>
            </a:r>
            <a:r>
              <a:rPr lang="en-US" sz="4200" dirty="0" err="1">
                <a:solidFill>
                  <a:srgbClr val="202124"/>
                </a:solidFill>
                <a:effectLst/>
                <a:latin typeface="Times New Roman" panose="02020603050405020304" pitchFamily="18" charset="0"/>
                <a:ea typeface="Times New Roman" panose="02020603050405020304" pitchFamily="18" charset="0"/>
              </a:rPr>
              <a:t>mel</a:t>
            </a:r>
            <a:r>
              <a:rPr lang="en-US" sz="4200" dirty="0">
                <a:solidFill>
                  <a:srgbClr val="202124"/>
                </a:solidFill>
                <a:effectLst/>
                <a:latin typeface="Times New Roman" panose="02020603050405020304" pitchFamily="18" charset="0"/>
                <a:ea typeface="Times New Roman" panose="02020603050405020304" pitchFamily="18" charset="0"/>
              </a:rPr>
              <a:t> scale of frequency. Mel-frequency cepstral coefficients (MFCCs) are </a:t>
            </a:r>
            <a:r>
              <a:rPr lang="en-US" sz="4200" b="1" dirty="0">
                <a:solidFill>
                  <a:srgbClr val="202124"/>
                </a:solidFill>
                <a:effectLst/>
                <a:latin typeface="Times New Roman" panose="02020603050405020304" pitchFamily="18" charset="0"/>
                <a:ea typeface="Times New Roman" panose="02020603050405020304" pitchFamily="18" charset="0"/>
              </a:rPr>
              <a:t>coefficients that collectively make up an MFC</a:t>
            </a:r>
            <a:r>
              <a:rPr lang="en-US" sz="4200" dirty="0">
                <a:solidFill>
                  <a:srgbClr val="202124"/>
                </a:solidFill>
                <a:effectLst/>
                <a:latin typeface="Times New Roman" panose="02020603050405020304" pitchFamily="18" charset="0"/>
                <a:ea typeface="Times New Roman" panose="02020603050405020304" pitchFamily="18" charset="0"/>
              </a:rPr>
              <a:t>.</a:t>
            </a:r>
            <a:endParaRPr lang="en-IN" sz="4200" dirty="0">
              <a:effectLst/>
              <a:latin typeface="Times New Roman" panose="02020603050405020304" pitchFamily="18" charset="0"/>
              <a:ea typeface="Times New Roman" panose="02020603050405020304" pitchFamily="18" charset="0"/>
            </a:endParaRPr>
          </a:p>
          <a:p>
            <a:pPr marL="0" indent="0">
              <a:spcAft>
                <a:spcPts val="1560"/>
              </a:spcAft>
              <a:buNone/>
            </a:pPr>
            <a:r>
              <a:rPr lang="en-IN" sz="4200" dirty="0">
                <a:solidFill>
                  <a:srgbClr val="000000"/>
                </a:solidFill>
                <a:effectLst/>
                <a:latin typeface="Times New Roman" panose="02020603050405020304" pitchFamily="18" charset="0"/>
                <a:ea typeface="Times New Roman" panose="02020603050405020304" pitchFamily="18" charset="0"/>
              </a:rPr>
              <a:t>Voice gender identification relies on three important steps:</a:t>
            </a:r>
          </a:p>
          <a:p>
            <a:pPr lvl="0">
              <a:spcAft>
                <a:spcPts val="600"/>
              </a:spcAft>
              <a:buSzPts val="1000"/>
              <a:buFont typeface="Wingdings" panose="05000000000000000000" pitchFamily="2" charset="2"/>
              <a:buChar char="Ø"/>
              <a:tabLst>
                <a:tab pos="457200" algn="l"/>
              </a:tabLst>
            </a:pPr>
            <a:r>
              <a:rPr lang="en-IN" sz="4200" dirty="0">
                <a:solidFill>
                  <a:srgbClr val="000000"/>
                </a:solidFill>
                <a:effectLst/>
                <a:latin typeface="Times New Roman" panose="02020603050405020304" pitchFamily="18" charset="0"/>
                <a:ea typeface="Times New Roman" panose="02020603050405020304" pitchFamily="18" charset="0"/>
              </a:rPr>
              <a:t>Extracting from the training set MFCC features (13 per time window usually)</a:t>
            </a:r>
            <a:endParaRPr lang="en-IN" sz="4200" dirty="0">
              <a:effectLst/>
              <a:latin typeface="Times New Roman" panose="02020603050405020304" pitchFamily="18" charset="0"/>
              <a:ea typeface="Times New Roman" panose="02020603050405020304" pitchFamily="18" charset="0"/>
            </a:endParaRPr>
          </a:p>
          <a:p>
            <a:pPr lvl="0">
              <a:spcAft>
                <a:spcPts val="600"/>
              </a:spcAft>
              <a:buSzPts val="1000"/>
              <a:buFont typeface="Wingdings" panose="05000000000000000000" pitchFamily="2" charset="2"/>
              <a:buChar char="Ø"/>
              <a:tabLst>
                <a:tab pos="457200" algn="l"/>
              </a:tabLst>
            </a:pPr>
            <a:r>
              <a:rPr lang="en-IN" sz="4200" dirty="0">
                <a:solidFill>
                  <a:srgbClr val="000000"/>
                </a:solidFill>
                <a:effectLst/>
                <a:latin typeface="Times New Roman" panose="02020603050405020304" pitchFamily="18" charset="0"/>
                <a:ea typeface="Times New Roman" panose="02020603050405020304" pitchFamily="18" charset="0"/>
              </a:rPr>
              <a:t>Train two Gaussian Mixture Models (GMMs) on the feature matrices created (</a:t>
            </a:r>
            <a:r>
              <a:rPr lang="en-IN" sz="4200" dirty="0" err="1">
                <a:solidFill>
                  <a:srgbClr val="000000"/>
                </a:solidFill>
                <a:effectLst/>
                <a:latin typeface="Times New Roman" panose="02020603050405020304" pitchFamily="18" charset="0"/>
                <a:ea typeface="Times New Roman" panose="02020603050405020304" pitchFamily="18" charset="0"/>
              </a:rPr>
              <a:t>N_records</a:t>
            </a:r>
            <a:r>
              <a:rPr lang="en-IN" sz="4200" dirty="0">
                <a:solidFill>
                  <a:srgbClr val="000000"/>
                </a:solidFill>
                <a:effectLst/>
                <a:latin typeface="Times New Roman" panose="02020603050405020304" pitchFamily="18" charset="0"/>
                <a:ea typeface="Times New Roman" panose="02020603050405020304" pitchFamily="18" charset="0"/>
              </a:rPr>
              <a:t> x 13), one for each genre</a:t>
            </a:r>
            <a:endParaRPr lang="en-IN" sz="4200" dirty="0">
              <a:effectLst/>
              <a:latin typeface="Times New Roman" panose="02020603050405020304" pitchFamily="18" charset="0"/>
              <a:ea typeface="Times New Roman" panose="02020603050405020304" pitchFamily="18" charset="0"/>
            </a:endParaRPr>
          </a:p>
          <a:p>
            <a:pPr lvl="0">
              <a:spcAft>
                <a:spcPts val="600"/>
              </a:spcAft>
              <a:buSzPts val="1000"/>
              <a:buFont typeface="Wingdings" panose="05000000000000000000" pitchFamily="2" charset="2"/>
              <a:buChar char="Ø"/>
              <a:tabLst>
                <a:tab pos="457200" algn="l"/>
              </a:tabLst>
            </a:pPr>
            <a:r>
              <a:rPr lang="en-IN" sz="4200" dirty="0">
                <a:solidFill>
                  <a:srgbClr val="000000"/>
                </a:solidFill>
                <a:effectLst/>
                <a:latin typeface="Times New Roman" panose="02020603050405020304" pitchFamily="18" charset="0"/>
                <a:ea typeface="Times New Roman" panose="02020603050405020304" pitchFamily="18" charset="0"/>
              </a:rPr>
              <a:t>In prediction, compute the likelihood of each gender using the trained GMMs, and pick the most likely gender</a:t>
            </a:r>
            <a:endParaRPr lang="en-IN" sz="4200" dirty="0">
              <a:effectLst/>
              <a:latin typeface="Times New Roman" panose="02020603050405020304" pitchFamily="18" charset="0"/>
              <a:ea typeface="Times New Roman" panose="02020603050405020304" pitchFamily="18" charset="0"/>
            </a:endParaRPr>
          </a:p>
          <a:p>
            <a:pPr marL="0" indent="0">
              <a:spcBef>
                <a:spcPts val="325"/>
              </a:spcBef>
              <a:spcAft>
                <a:spcPts val="0"/>
              </a:spcAft>
              <a:buNone/>
              <a:tabLst>
                <a:tab pos="215265" algn="l"/>
              </a:tabLst>
            </a:pPr>
            <a:endParaRPr lang="en-IN" sz="8400" b="1" i="0" u="none" strike="noStrike" dirty="0">
              <a:solidFill>
                <a:srgbClr val="24292F"/>
              </a:solidFill>
              <a:uFill>
                <a:solidFill>
                  <a:srgbClr val="000000"/>
                </a:solidFill>
              </a:uFill>
              <a:latin typeface="Times New Roman" panose="02020603050405020304" pitchFamily="18" charset="0"/>
              <a:ea typeface="TimesNewRomanPS-BoldItalicMT"/>
            </a:endParaRPr>
          </a:p>
          <a:p>
            <a:pPr marL="0" indent="0">
              <a:spcBef>
                <a:spcPts val="325"/>
              </a:spcBef>
              <a:spcAft>
                <a:spcPts val="0"/>
              </a:spcAft>
              <a:buNone/>
              <a:tabLst>
                <a:tab pos="215265" algn="l"/>
              </a:tabLst>
            </a:pPr>
            <a:r>
              <a:rPr lang="en-US" sz="4200" b="1" i="0" u="none" strike="noStrike" dirty="0">
                <a:solidFill>
                  <a:srgbClr val="24292F"/>
                </a:solidFill>
                <a:effectLst/>
                <a:uFill>
                  <a:solidFill>
                    <a:srgbClr val="000000"/>
                  </a:solidFill>
                </a:uFill>
                <a:latin typeface="Times New Roman" panose="02020603050405020304" pitchFamily="18" charset="0"/>
                <a:ea typeface="TimesNewRomanPS-BoldItalicMT"/>
              </a:rPr>
              <a:t>Limitations</a:t>
            </a:r>
            <a:endParaRPr lang="en-IN" sz="4200" b="1" i="1" u="sng" dirty="0">
              <a:effectLst/>
              <a:uFill>
                <a:solidFill>
                  <a:srgbClr val="000000"/>
                </a:solidFill>
              </a:uFill>
              <a:latin typeface="TimesNewRomanPS-BoldItalicMT"/>
              <a:ea typeface="TimesNewRomanPS-BoldItalicMT"/>
            </a:endParaRPr>
          </a:p>
          <a:p>
            <a:pPr marL="0" indent="0">
              <a:lnSpc>
                <a:spcPct val="120000"/>
              </a:lnSpc>
              <a:buNone/>
            </a:pPr>
            <a:r>
              <a:rPr lang="en-IN" sz="4200" dirty="0">
                <a:solidFill>
                  <a:srgbClr val="24292F"/>
                </a:solidFill>
                <a:effectLst/>
                <a:latin typeface="Times New Roman" panose="02020603050405020304" pitchFamily="18" charset="0"/>
                <a:ea typeface="Times New Roman" panose="02020603050405020304" pitchFamily="18" charset="0"/>
              </a:rPr>
              <a:t>The accuracy in test remains to improve (65%). When a user plays with his or her voice and tries to </a:t>
            </a:r>
            <a:r>
              <a:rPr lang="en-IN" sz="4200" dirty="0" err="1">
                <a:solidFill>
                  <a:srgbClr val="24292F"/>
                </a:solidFill>
                <a:effectLst/>
                <a:latin typeface="Times New Roman" panose="02020603050405020304" pitchFamily="18" charset="0"/>
                <a:ea typeface="Times New Roman" panose="02020603050405020304" pitchFamily="18" charset="0"/>
              </a:rPr>
              <a:t>immitate</a:t>
            </a:r>
            <a:r>
              <a:rPr lang="en-IN" sz="4200" dirty="0">
                <a:solidFill>
                  <a:srgbClr val="24292F"/>
                </a:solidFill>
                <a:effectLst/>
                <a:latin typeface="Times New Roman" panose="02020603050405020304" pitchFamily="18" charset="0"/>
                <a:ea typeface="Times New Roman" panose="02020603050405020304" pitchFamily="18" charset="0"/>
              </a:rPr>
              <a:t> the other gender, the GMM gets fooled and predicts the wrong gender. This is also due to the training data that it has seen so far which were extracted from </a:t>
            </a:r>
            <a:r>
              <a:rPr lang="en-IN" sz="4200" dirty="0" err="1">
                <a:solidFill>
                  <a:srgbClr val="24292F"/>
                </a:solidFill>
                <a:effectLst/>
                <a:latin typeface="Times New Roman" panose="02020603050405020304" pitchFamily="18" charset="0"/>
                <a:ea typeface="Times New Roman" panose="02020603050405020304" pitchFamily="18" charset="0"/>
              </a:rPr>
              <a:t>AudioSet</a:t>
            </a:r>
            <a:r>
              <a:rPr lang="en-IN" sz="4200" dirty="0">
                <a:solidFill>
                  <a:srgbClr val="24292F"/>
                </a:solidFill>
                <a:effectLst/>
                <a:latin typeface="Times New Roman" panose="02020603050405020304" pitchFamily="18" charset="0"/>
                <a:ea typeface="Times New Roman" panose="02020603050405020304" pitchFamily="18" charset="0"/>
              </a:rPr>
              <a:t> and </a:t>
            </a:r>
            <a:r>
              <a:rPr lang="en-IN" sz="4200" dirty="0" err="1">
                <a:solidFill>
                  <a:srgbClr val="24292F"/>
                </a:solidFill>
                <a:effectLst/>
                <a:latin typeface="Times New Roman" panose="02020603050405020304" pitchFamily="18" charset="0"/>
                <a:ea typeface="Times New Roman" panose="02020603050405020304" pitchFamily="18" charset="0"/>
              </a:rPr>
              <a:t>Youtube</a:t>
            </a:r>
            <a:r>
              <a:rPr lang="en-IN" sz="4200" dirty="0">
                <a:solidFill>
                  <a:srgbClr val="24292F"/>
                </a:solidFill>
                <a:effectLst/>
                <a:latin typeface="Times New Roman" panose="02020603050405020304" pitchFamily="18" charset="0"/>
                <a:ea typeface="Times New Roman" panose="02020603050405020304" pitchFamily="18" charset="0"/>
              </a:rPr>
              <a:t>.</a:t>
            </a:r>
            <a:endParaRPr lang="en-IN" sz="4200" dirty="0">
              <a:effectLst/>
              <a:latin typeface="Times New Roman" panose="02020603050405020304" pitchFamily="18" charset="0"/>
              <a:ea typeface="Times New Roman" panose="02020603050405020304" pitchFamily="18" charset="0"/>
            </a:endParaRPr>
          </a:p>
          <a:p>
            <a:pPr marL="0" indent="0">
              <a:spcBef>
                <a:spcPts val="325"/>
              </a:spcBef>
              <a:spcAft>
                <a:spcPts val="0"/>
              </a:spcAft>
              <a:buNone/>
              <a:tabLst>
                <a:tab pos="215265" algn="l"/>
              </a:tabLst>
            </a:pPr>
            <a:endParaRPr lang="en-IN" sz="45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228524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66D92-3CD1-0EE3-1AEF-DC338059821A}"/>
              </a:ext>
            </a:extLst>
          </p:cNvPr>
          <p:cNvSpPr>
            <a:spLocks noGrp="1"/>
          </p:cNvSpPr>
          <p:nvPr>
            <p:ph idx="1"/>
          </p:nvPr>
        </p:nvSpPr>
        <p:spPr>
          <a:xfrm>
            <a:off x="838200" y="495300"/>
            <a:ext cx="10515600" cy="6362700"/>
          </a:xfrm>
        </p:spPr>
        <p:txBody>
          <a:bodyPr>
            <a:normAutofit/>
          </a:bodyPr>
          <a:lstStyle/>
          <a:p>
            <a:pPr marL="0" indent="0">
              <a:lnSpc>
                <a:spcPct val="120000"/>
              </a:lnSpc>
              <a:spcBef>
                <a:spcPts val="325"/>
              </a:spcBef>
              <a:buNone/>
              <a:tabLst>
                <a:tab pos="215265" algn="l"/>
              </a:tabLst>
            </a:pPr>
            <a:r>
              <a:rPr lang="en-US" sz="2000" dirty="0">
                <a:solidFill>
                  <a:srgbClr val="000000"/>
                </a:solidFill>
                <a:effectLst/>
                <a:latin typeface="Times New Roman" panose="02020603050405020304" pitchFamily="18" charset="0"/>
                <a:ea typeface="Times New Roman" panose="02020603050405020304" pitchFamily="18" charset="0"/>
              </a:rPr>
              <a:t>Speech Recognition is a supervised learning task. In the speech recognition problem input will be the audio signal and we have to predict the text from the audio signal. We can’t take the raw audio signal as input to our model because there will be a lot of noise in the audio signal. It is observed that extracting features from the audio signal and using it as input to the base model will produce much better performance than directly considering raw audio signal as input. MFCC is the widely used technique for extracting the features from the audio signal.</a:t>
            </a:r>
          </a:p>
          <a:p>
            <a:pPr marL="0" indent="0">
              <a:lnSpc>
                <a:spcPct val="120000"/>
              </a:lnSpc>
              <a:spcBef>
                <a:spcPts val="325"/>
              </a:spcBef>
              <a:buNone/>
              <a:tabLst>
                <a:tab pos="215265" algn="l"/>
              </a:tabLst>
            </a:pPr>
            <a:endParaRPr lang="en-US" sz="2200" b="1" dirty="0">
              <a:solidFill>
                <a:srgbClr val="000000"/>
              </a:solidFill>
              <a:latin typeface="Times New Roman" panose="02020603050405020304" pitchFamily="18" charset="0"/>
              <a:ea typeface="Times New Roman" panose="02020603050405020304" pitchFamily="18" charset="0"/>
            </a:endParaRPr>
          </a:p>
          <a:p>
            <a:pPr marL="0" indent="0">
              <a:lnSpc>
                <a:spcPct val="120000"/>
              </a:lnSpc>
              <a:spcBef>
                <a:spcPts val="325"/>
              </a:spcBef>
              <a:buNone/>
              <a:tabLst>
                <a:tab pos="215265" algn="l"/>
              </a:tabLst>
            </a:pPr>
            <a:r>
              <a:rPr lang="en-US" sz="2400" b="1" dirty="0">
                <a:solidFill>
                  <a:srgbClr val="000000"/>
                </a:solidFill>
                <a:latin typeface="Times New Roman" panose="02020603050405020304" pitchFamily="18" charset="0"/>
                <a:ea typeface="Times New Roman" panose="02020603050405020304" pitchFamily="18" charset="0"/>
              </a:rPr>
              <a:t>Recommendation System</a:t>
            </a:r>
            <a:endParaRPr lang="en-US" sz="2400" b="1" dirty="0">
              <a:solidFill>
                <a:srgbClr val="000000"/>
              </a:solidFill>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A recommendation system in machine learning can predict the requirements of a bunch of things for a user and recommend the top things that may be needed.</a:t>
            </a:r>
          </a:p>
          <a:p>
            <a:pPr marL="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Recommendation systems are one of the most widespread applications of machine learning technologies applied for businesses.</a:t>
            </a:r>
          </a:p>
          <a:p>
            <a:pPr marL="0" indent="0">
              <a:lnSpc>
                <a:spcPct val="107000"/>
              </a:lnSpc>
              <a:spcAft>
                <a:spcPts val="800"/>
              </a:spcAft>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We can find large scale recommendation systems in retail, video on demand, or music streaming.</a:t>
            </a:r>
          </a:p>
          <a:p>
            <a:pPr marL="0" indent="0">
              <a:lnSpc>
                <a:spcPct val="120000"/>
              </a:lnSpc>
              <a:spcBef>
                <a:spcPts val="325"/>
              </a:spcBef>
              <a:buNone/>
              <a:tabLst>
                <a:tab pos="215265" algn="l"/>
              </a:tabLst>
            </a:pPr>
            <a:endParaRPr lang="en-US" sz="1600" dirty="0">
              <a:solidFill>
                <a:srgbClr val="000000"/>
              </a:solidFill>
              <a:effectLst/>
              <a:latin typeface="Times New Roman" panose="02020603050405020304" pitchFamily="18" charset="0"/>
              <a:ea typeface="Times New Roman" panose="02020603050405020304" pitchFamily="18" charset="0"/>
            </a:endParaRPr>
          </a:p>
          <a:p>
            <a:pPr marL="0" indent="0">
              <a:lnSpc>
                <a:spcPct val="120000"/>
              </a:lnSpc>
              <a:spcBef>
                <a:spcPts val="325"/>
              </a:spcBef>
              <a:buNone/>
              <a:tabLst>
                <a:tab pos="215265" algn="l"/>
              </a:tabLst>
            </a:pPr>
            <a:endParaRPr lang="en-US" sz="1400" dirty="0">
              <a:solidFill>
                <a:srgbClr val="000000"/>
              </a:solidFill>
              <a:latin typeface="Times New Roman" panose="02020603050405020304" pitchFamily="18" charset="0"/>
              <a:ea typeface="Times New Roman" panose="02020603050405020304" pitchFamily="18" charset="0"/>
            </a:endParaRPr>
          </a:p>
          <a:p>
            <a:pPr marL="0" indent="0">
              <a:lnSpc>
                <a:spcPct val="120000"/>
              </a:lnSpc>
              <a:spcBef>
                <a:spcPts val="325"/>
              </a:spcBef>
              <a:buNone/>
              <a:tabLst>
                <a:tab pos="215265" algn="l"/>
              </a:tabLst>
            </a:pPr>
            <a:endParaRPr lang="en-IN" sz="14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D9D8B469-CD02-8D36-EA8D-283705A4F958}"/>
              </a:ext>
            </a:extLst>
          </p:cNvPr>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p14="http://schemas.microsoft.com/office/powerpoint/2010/main" val="21257811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6509</TotalTime>
  <Words>2542</Words>
  <Application>Microsoft Office PowerPoint</Application>
  <PresentationFormat>Widescreen</PresentationFormat>
  <Paragraphs>183</Paragraphs>
  <Slides>34</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Arial Black</vt:lpstr>
      <vt:lpstr>Cabin</vt:lpstr>
      <vt:lpstr>Calibri</vt:lpstr>
      <vt:lpstr>Calibri Light</vt:lpstr>
      <vt:lpstr>Casper</vt:lpstr>
      <vt:lpstr>Raleway ExtraBold</vt:lpstr>
      <vt:lpstr>Times New Roman</vt:lpstr>
      <vt:lpstr>TimesNewRomanPS-BoldItalicMT</vt:lpstr>
      <vt:lpstr>Wingdings</vt:lpstr>
      <vt:lpstr>1_Office Theme</vt:lpstr>
      <vt:lpstr>2_Office Theme</vt:lpstr>
      <vt:lpstr>Contents Slide Master</vt:lpstr>
      <vt:lpstr>PowerPoint Presentation</vt:lpstr>
      <vt:lpstr>Outline</vt:lpstr>
      <vt:lpstr>Introduction to Project</vt:lpstr>
      <vt:lpstr>PowerPoint Presentation</vt:lpstr>
      <vt:lpstr>PowerPoint Presentation</vt:lpstr>
      <vt:lpstr>Problem Formulation</vt:lpstr>
      <vt:lpstr>Objectives of the Work</vt:lpstr>
      <vt:lpstr>Methodology used</vt:lpstr>
      <vt:lpstr>PowerPoint Presentation</vt:lpstr>
      <vt:lpstr>PowerPoint Presentation</vt:lpstr>
      <vt:lpstr>PowerPoint Presentation</vt:lpstr>
      <vt:lpstr>Results and 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Jyoti Rawat</cp:lastModifiedBy>
  <cp:revision>510</cp:revision>
  <dcterms:created xsi:type="dcterms:W3CDTF">2019-01-09T10:33:58Z</dcterms:created>
  <dcterms:modified xsi:type="dcterms:W3CDTF">2022-05-20T07:28:35Z</dcterms:modified>
</cp:coreProperties>
</file>